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5" r:id="rId6"/>
    <p:sldMasterId id="2147483690" r:id="rId7"/>
    <p:sldMasterId id="2147483703" r:id="rId8"/>
  </p:sldMasterIdLst>
  <p:notesMasterIdLst>
    <p:notesMasterId r:id="rId41"/>
  </p:notesMasterIdLst>
  <p:handoutMasterIdLst>
    <p:handoutMasterId r:id="rId42"/>
  </p:handoutMasterIdLst>
  <p:sldIdLst>
    <p:sldId id="466" r:id="rId9"/>
    <p:sldId id="531" r:id="rId10"/>
    <p:sldId id="389" r:id="rId11"/>
    <p:sldId id="518" r:id="rId12"/>
    <p:sldId id="422" r:id="rId13"/>
    <p:sldId id="399" r:id="rId14"/>
    <p:sldId id="539" r:id="rId15"/>
    <p:sldId id="490" r:id="rId16"/>
    <p:sldId id="457" r:id="rId17"/>
    <p:sldId id="534" r:id="rId18"/>
    <p:sldId id="535" r:id="rId19"/>
    <p:sldId id="532" r:id="rId20"/>
    <p:sldId id="533" r:id="rId21"/>
    <p:sldId id="538" r:id="rId22"/>
    <p:sldId id="537" r:id="rId23"/>
    <p:sldId id="514" r:id="rId24"/>
    <p:sldId id="540" r:id="rId25"/>
    <p:sldId id="447" r:id="rId26"/>
    <p:sldId id="541" r:id="rId27"/>
    <p:sldId id="542" r:id="rId28"/>
    <p:sldId id="371" r:id="rId29"/>
    <p:sldId id="406" r:id="rId30"/>
    <p:sldId id="543" r:id="rId31"/>
    <p:sldId id="448" r:id="rId32"/>
    <p:sldId id="528" r:id="rId33"/>
    <p:sldId id="544" r:id="rId34"/>
    <p:sldId id="506" r:id="rId35"/>
    <p:sldId id="526" r:id="rId36"/>
    <p:sldId id="510" r:id="rId37"/>
    <p:sldId id="508" r:id="rId38"/>
    <p:sldId id="487" r:id="rId39"/>
    <p:sldId id="545" r:id="rId40"/>
  </p:sldIdLst>
  <p:sldSz cx="12192000" cy="6858000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Анна Владимировна" initials="САВ" lastIdx="1" clrIdx="0">
    <p:extLst>
      <p:ext uri="{19B8F6BF-5375-455C-9EA6-DF929625EA0E}">
        <p15:presenceInfo xmlns:p15="http://schemas.microsoft.com/office/powerpoint/2012/main" userId="S::smirnova@ysmu.ru::b8006684-8146-4bcf-850b-b8c120f08f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000000"/>
    <a:srgbClr val="008A3E"/>
    <a:srgbClr val="006699"/>
    <a:srgbClr val="FFFF99"/>
    <a:srgbClr val="000066"/>
    <a:srgbClr val="FFFFFF"/>
    <a:srgbClr val="3333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80552" autoAdjust="0"/>
  </p:normalViewPr>
  <p:slideViewPr>
    <p:cSldViewPr>
      <p:cViewPr varScale="1">
        <p:scale>
          <a:sx n="67" d="100"/>
          <a:sy n="67" d="100"/>
        </p:scale>
        <p:origin x="4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F490D78F-5E27-4EDC-9810-87F123FCF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1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6F28E212-AD26-442F-9F28-88536E30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15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8E212-AD26-442F-9F28-88536E307AC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8E212-AD26-442F-9F28-88536E307AC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9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61D0F-9CD7-40F5-97A1-D6DA352F7632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63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61D0F-9CD7-40F5-97A1-D6DA352F7632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64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8A39AB-4478-40C5-B3F7-EE24E6CB1B93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BF71C5-FB05-457C-BB26-7B8C19B1D01A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18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229AB4-5A3A-47CE-8480-B0364C00FD0C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530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04EE87-6FED-48EC-8D6E-CCFAC806AA90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78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04EE87-6FED-48EC-8D6E-CCFAC806AA90}" type="slidenum">
              <a:rPr lang="ru-RU" sz="1200"/>
              <a:pPr algn="r"/>
              <a:t>18</a:t>
            </a:fld>
            <a:endParaRPr lang="ru-RU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50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04EE87-6FED-48EC-8D6E-CCFAC806AA90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80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04EE87-6FED-48EC-8D6E-CCFAC806AA90}" type="slidenum">
              <a:rPr lang="ru-RU" sz="1200"/>
              <a:pPr algn="r"/>
              <a:t>20</a:t>
            </a:fld>
            <a:endParaRPr lang="ru-RU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EC5164-AF61-4BCF-95D0-206DD4D255C7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7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A4BF56-66A9-4D58-A6B6-396B2B7555E7}" type="slidenum">
              <a:rPr lang="ru-RU" smtClean="0">
                <a:cs typeface="Arial" charset="0"/>
              </a:rPr>
              <a:pPr/>
              <a:t>21</a:t>
            </a:fld>
            <a:endParaRPr lang="ru-RU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1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8E212-AD26-442F-9F28-88536E307A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8E212-AD26-442F-9F28-88536E307AC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8E212-AD26-442F-9F28-88536E307A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02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EEC6-09DF-4C5C-B2D2-1AE5495AEE87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94D304-947B-47E5-BA2A-E3FA1ACEC169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07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8E212-AD26-442F-9F28-88536E307AC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7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84B12C-B8EF-412F-83B3-591A48310B86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1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84B12C-B8EF-412F-83B3-591A48310B86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4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229AB4-5A3A-47CE-8480-B0364C00FD0C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1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61D0F-9CD7-40F5-97A1-D6DA352F7632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65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C63901-AE36-40BE-AF7F-E88817F32E10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/>
              <a:t>Что касается детей сирот и детей оставшихся без попечения родителей – их прием в пределах особой квоты закончился 31.12.2020г.</a:t>
            </a:r>
          </a:p>
          <a:p>
            <a:pPr eaLnBrk="1" hangingPunct="1"/>
            <a:r>
              <a:rPr lang="ru-RU" dirty="0"/>
              <a:t>В связи с этим, сейчас м не можем вносить их в категорию граждан, имеющих право на прием в пределах особой квоты.</a:t>
            </a:r>
          </a:p>
          <a:p>
            <a:pPr eaLnBrk="1" hangingPunct="1"/>
            <a:r>
              <a:rPr lang="ru-RU" dirty="0"/>
              <a:t>Возможно позднее появится нормативные документ, продлевающих возможность данной категории граждан поступать на льготных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08612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2971800"/>
            <a:ext cx="12192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08000" y="319088"/>
            <a:ext cx="18288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109728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540000" y="5410200"/>
            <a:ext cx="6908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US" noProof="0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0"/>
            <a:ext cx="105664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Образец 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0" y="6477001"/>
            <a:ext cx="2844800" cy="2444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1"/>
            <a:ext cx="38608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DB6B329-D298-4F43-A8EA-560F5451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7A8F-56E1-4BC4-82F2-C32E3BEA1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47689"/>
            <a:ext cx="2743200" cy="58832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7689"/>
            <a:ext cx="8026400" cy="58832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7E1C-DF0C-465E-B1D3-2A22AE914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547688"/>
            <a:ext cx="98552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38263"/>
            <a:ext cx="10972800" cy="50927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1CA5-F6D4-4585-8D11-54985B9DF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4517-633E-46E1-955D-924EF5368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75452-9A9E-48A2-BFC8-5EEBD5FC8E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4829-3122-41B3-BD7F-4A9454EE69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8E25-6E3C-4D1E-9270-01B3F3F48E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075-FF49-40B9-8B86-47E612D3D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372E1-D056-4B14-926D-B9E0A22D88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58E6-4363-4032-B4BB-463E8FB659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D752-EA7B-47FC-9081-DBBB12F839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BB9D-CDC0-4ACE-8B90-25340C3FD8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9C0A-9151-41C4-9B8B-5118E3333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2002-BD72-43E4-A0A3-B591C11CDD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5360-ABA0-418E-B7F3-E38982431D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422A-B0E7-4155-8291-A3D7CE3FEA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2E52-B2A8-4A95-AD1C-8EFDF9F91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1042-BF51-4C4D-B496-4A3AD852B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B234-DFAA-4B01-8D45-4CA8CC8A62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661D-09DE-4FD3-BC8B-883929014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0E84-DBED-42CC-8D6C-38909D4053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2A8E-5EEF-4A7D-8F5D-562A2D6925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A176-1836-469D-ADE1-09F0293781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D844-902C-45E0-BD10-E6AAA81C67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B0C6-36D5-4CC0-BB9C-8B681A153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8387-724D-42C5-95B5-04EEAA1394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0" y="533401"/>
            <a:ext cx="8737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10464800" cy="4648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EB3A-1F2A-45BB-9246-F63772539A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36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4517-633E-46E1-955D-924EF5368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75452-9A9E-48A2-BFC8-5EEBD5FC8E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4829-3122-41B3-BD7F-4A9454EE69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8E25-6E3C-4D1E-9270-01B3F3F48E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075-FF49-40B9-8B86-47E612D3D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372E1-D056-4B14-926D-B9E0A22D88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58E6-4363-4032-B4BB-463E8FB659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D752-EA7B-47FC-9081-DBBB12F839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BB9D-CDC0-4ACE-8B90-25340C3FD8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9C0A-9151-41C4-9B8B-5118E3333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762E-BCFF-4116-8EC6-42372CA2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2002-BD72-43E4-A0A3-B591C11CDD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5360-ABA0-418E-B7F3-E38982431D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422A-B0E7-4155-8291-A3D7CE3FEA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2E52-B2A8-4A95-AD1C-8EFDF9F91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B234-DFAA-4B01-8D45-4CA8CC8A62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661D-09DE-4FD3-BC8B-883929014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0E84-DBED-42CC-8D6C-38909D4053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2A8E-5EEF-4A7D-8F5D-562A2D6925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A176-1836-469D-ADE1-09F0293781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D844-902C-45E0-BD10-E6AAA81C67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B0C6-36D5-4CC0-BB9C-8B681A153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8387-724D-42C5-95B5-04EEAA1394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0" y="533401"/>
            <a:ext cx="8737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10464800" cy="4648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EB3A-1F2A-45BB-9246-F63772539A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54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4517-633E-46E1-955D-924EF5368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75452-9A9E-48A2-BFC8-5EEBD5FC8E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4829-3122-41B3-BD7F-4A9454EE69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8E25-6E3C-4D1E-9270-01B3F3F48E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075-FF49-40B9-8B86-47E612D3D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372E1-D056-4B14-926D-B9E0A22D88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38263"/>
            <a:ext cx="53848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38263"/>
            <a:ext cx="53848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19F8-997A-4D6D-9723-FCAEF61D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58E6-4363-4032-B4BB-463E8FB659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D752-EA7B-47FC-9081-DBBB12F839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BB9D-CDC0-4ACE-8B90-25340C3FD8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9C0A-9151-41C4-9B8B-5118E3333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2002-BD72-43E4-A0A3-B591C11CDD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5360-ABA0-418E-B7F3-E38982431D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422A-B0E7-4155-8291-A3D7CE3FEA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2E52-B2A8-4A95-AD1C-8EFDF9F91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B234-DFAA-4B01-8D45-4CA8CC8A62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661D-09DE-4FD3-BC8B-883929014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0E84-DBED-42CC-8D6C-38909D4053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2A8E-5EEF-4A7D-8F5D-562A2D6925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A176-1836-469D-ADE1-09F0293781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D844-902C-45E0-BD10-E6AAA81C67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B0C6-36D5-4CC0-BB9C-8B681A153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8387-724D-42C5-95B5-04EEAA1394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0" y="533401"/>
            <a:ext cx="8737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10464800" cy="4648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EB3A-1F2A-45BB-9246-F63772539A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2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4517-633E-46E1-955D-924EF5368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75452-9A9E-48A2-BFC8-5EEBD5FC8E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8234-CD94-48C5-9FFE-C226BE16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4829-3122-41B3-BD7F-4A9454EE69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8E25-6E3C-4D1E-9270-01B3F3F48E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075-FF49-40B9-8B86-47E612D3D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372E1-D056-4B14-926D-B9E0A22D88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58E6-4363-4032-B4BB-463E8FB659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D752-EA7B-47FC-9081-DBBB12F839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BB9D-CDC0-4ACE-8B90-25340C3FD8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9C0A-9151-41C4-9B8B-5118E3333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2002-BD72-43E4-A0A3-B591C11CDD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5360-ABA0-418E-B7F3-E38982431D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422A-B0E7-4155-8291-A3D7CE3FEA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2E52-B2A8-4A95-AD1C-8EFDF9F91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B234-DFAA-4B01-8D45-4CA8CC8A62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661D-09DE-4FD3-BC8B-883929014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0E84-DBED-42CC-8D6C-38909D4053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2A8E-5EEF-4A7D-8F5D-562A2D6925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A176-1836-469D-ADE1-09F0293781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D844-902C-45E0-BD10-E6AAA81C67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B0C6-36D5-4CC0-BB9C-8B681A153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8387-724D-42C5-95B5-04EEAA1394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50C6F-059C-4E6B-86E0-E6CBCCF5B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0" y="533401"/>
            <a:ext cx="8737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10464800" cy="4648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EB3A-1F2A-45BB-9246-F63772539A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16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F9E7-5F7D-4A73-845F-CDAF29606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F11C-EEB2-48BE-B53E-E9F150A9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8896-B5C9-499D-983E-98A22D743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12192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109728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38263"/>
            <a:ext cx="109728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42400" y="269876"/>
            <a:ext cx="28448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530976"/>
            <a:ext cx="386080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3600" y="6553200"/>
            <a:ext cx="284480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CEE3075-8D6A-4F2A-9FC8-78B3BF6F0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17600" y="547688"/>
            <a:ext cx="985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822D0-96EF-48D7-A2B6-51DF225CCB41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FAB712-EB44-4D5F-A1E9-A2EC9BE418FC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822D0-96EF-48D7-A2B6-51DF225CCB41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FAB712-EB44-4D5F-A1E9-A2EC9BE418FC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822D0-96EF-48D7-A2B6-51DF225CCB41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FAB712-EB44-4D5F-A1E9-A2EC9BE418FC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822D0-96EF-48D7-A2B6-51DF225CCB41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15.02.2021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FAB712-EB44-4D5F-A1E9-A2EC9BE418FC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document/redirect/71341396/10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vo.garant.ru/document/redirect/71341396/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smu.ru/index.php/ru/glavnaya/studentam/obshchezhitiya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ysmu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72" y="2960948"/>
            <a:ext cx="12226629" cy="936104"/>
          </a:xfrm>
        </p:spPr>
        <p:txBody>
          <a:bodyPr/>
          <a:lstStyle/>
          <a:p>
            <a:r>
              <a:rPr lang="ru-RU" sz="250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500" dirty="0" err="1">
                <a:solidFill>
                  <a:schemeClr val="tx1"/>
                </a:solidFill>
              </a:rPr>
              <a:t>специалитета</a:t>
            </a:r>
            <a:r>
              <a:rPr lang="ru-RU" sz="2500" dirty="0">
                <a:solidFill>
                  <a:schemeClr val="tx1"/>
                </a:solidFill>
              </a:rPr>
              <a:t> в 2021 году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5360" y="5445225"/>
            <a:ext cx="11017224" cy="864096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Ответственный секретарь приемной комиссии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Анна Владимировна Смирнова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" y="0"/>
            <a:ext cx="12247417" cy="1196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6914"/>
            <a:ext cx="997157" cy="8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28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204688" y="1372718"/>
            <a:ext cx="9972600" cy="5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7063" indent="-627063" eaLnBrk="0" hangingPunct="0"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</a:pPr>
            <a:r>
              <a:rPr lang="ru-RU" sz="2200" b="1" dirty="0">
                <a:latin typeface="Tahoma" pitchFamily="34" charset="0"/>
              </a:rPr>
              <a:t>Прием  в пределах особой квоты (к 1 июня 2021 года)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>
            <a:off x="186556" y="1950357"/>
            <a:ext cx="3500834" cy="77698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b="1"/>
              <a:t>КВОТА</a:t>
            </a:r>
            <a:endParaRPr lang="en-US" b="1"/>
          </a:p>
        </p:txBody>
      </p:sp>
      <p:sp>
        <p:nvSpPr>
          <p:cNvPr id="25" name="WordArt 137"/>
          <p:cNvSpPr>
            <a:spLocks noChangeArrowheads="1" noChangeShapeType="1" noTextEdit="1"/>
          </p:cNvSpPr>
          <p:nvPr/>
        </p:nvSpPr>
        <p:spPr bwMode="auto">
          <a:xfrm>
            <a:off x="1703512" y="2103553"/>
            <a:ext cx="3124088" cy="410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не менее 10%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6556" y="2880535"/>
            <a:ext cx="66295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/>
              <a:t>дети-инвалиды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/>
              <a:t>инвалиды I и II групп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/>
              <a:t>инвалиды с детства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/>
              <a:t>инвалиды вследствие военной травмы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   или заболевания, полученные в период прохождения                              военной службы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91" y="423193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7928" y="2181567"/>
            <a:ext cx="648583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дети-сироты,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дети, оставшиеся без попечения родителей</a:t>
            </a:r>
          </a:p>
          <a:p>
            <a:pPr algn="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Прием в пределах особой квоты  -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до 01.01.2021 г</a:t>
            </a:r>
            <a:r>
              <a:rPr lang="ru-RU" b="1" dirty="0"/>
              <a:t>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(ст.71. ФЗ «Об образовании в РФ» №273-ФЗ) 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86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" y="1288772"/>
            <a:ext cx="12033373" cy="96379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Прием на целевое обучение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пределах целевой квоты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26" y="2392902"/>
            <a:ext cx="11693281" cy="3162051"/>
          </a:xfrm>
        </p:spPr>
        <p:txBody>
          <a:bodyPr/>
          <a:lstStyle/>
          <a:p>
            <a:pPr algn="just"/>
            <a:r>
              <a:rPr lang="ru-RU" sz="2000" dirty="0"/>
              <a:t>Прием</a:t>
            </a:r>
            <a:r>
              <a:rPr lang="ru-RU" sz="2000" b="0" dirty="0"/>
              <a:t> на обучение в вузы </a:t>
            </a:r>
            <a:r>
              <a:rPr lang="ru-RU" sz="2000" dirty="0"/>
              <a:t>на определенные </a:t>
            </a:r>
            <a:r>
              <a:rPr lang="ru-RU" sz="2000" b="0" dirty="0"/>
              <a:t>(выделенные из общего количества) </a:t>
            </a:r>
            <a:r>
              <a:rPr lang="ru-RU" sz="2000" dirty="0"/>
              <a:t>бюджетные места по отдельному конкурсу </a:t>
            </a:r>
            <a:r>
              <a:rPr lang="ru-RU" sz="2000" b="0" dirty="0"/>
              <a:t>при наличии </a:t>
            </a:r>
            <a:r>
              <a:rPr lang="ru-RU" sz="2000" dirty="0"/>
              <a:t>договоров</a:t>
            </a:r>
            <a:r>
              <a:rPr lang="ru-RU" sz="2000" b="0" dirty="0"/>
              <a:t> о целевом обучении </a:t>
            </a:r>
            <a:r>
              <a:rPr lang="ru-RU" sz="2000" dirty="0"/>
              <a:t>с заказчиками </a:t>
            </a:r>
            <a:r>
              <a:rPr lang="ru-RU" sz="2000" b="0" dirty="0"/>
              <a:t>целевого обучения с гарантированными мерами поддержки обучающегося и трудоустройством после окончания обучения.</a:t>
            </a:r>
          </a:p>
          <a:p>
            <a:pPr marL="0" indent="0" algn="just">
              <a:buNone/>
            </a:pPr>
            <a:endParaRPr lang="ru-RU" sz="2000" b="0" dirty="0"/>
          </a:p>
          <a:p>
            <a:pPr algn="just"/>
            <a:r>
              <a:rPr lang="ru-RU" sz="2000" b="0" dirty="0"/>
              <a:t>Заключение договора о целевом обучении возможно в процессе обучения для поступивших на общих основаниях.</a:t>
            </a:r>
          </a:p>
        </p:txBody>
      </p:sp>
      <p:pic>
        <p:nvPicPr>
          <p:cNvPr id="1026" name="Picture 2" descr="https://bazarsait.ru/oc-content/uploads/14/15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"/>
          <a:stretch/>
        </p:blipFill>
        <p:spPr bwMode="auto">
          <a:xfrm>
            <a:off x="9307831" y="4706570"/>
            <a:ext cx="2764832" cy="19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1" y="423193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2613665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 txBox="1">
            <a:spLocks noGrp="1"/>
          </p:cNvSpPr>
          <p:nvPr/>
        </p:nvSpPr>
        <p:spPr bwMode="auto">
          <a:xfrm>
            <a:off x="8305800" y="269876"/>
            <a:ext cx="2133600" cy="246063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en-US" sz="1000">
                <a:latin typeface="+mn-lt"/>
                <a:cs typeface="+mn-cs"/>
              </a:rPr>
              <a:t>www.themegallery.com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28695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86" name="AutoShape 6"/>
          <p:cNvSpPr>
            <a:spLocks noChangeArrowheads="1"/>
          </p:cNvSpPr>
          <p:nvPr/>
        </p:nvSpPr>
        <p:spPr bwMode="gray">
          <a:xfrm>
            <a:off x="6384032" y="2009049"/>
            <a:ext cx="5616624" cy="8651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b="1" dirty="0"/>
              <a:t>Квота приема на целевое обучение -  70-75%</a:t>
            </a:r>
          </a:p>
          <a:p>
            <a:pPr marL="165100" lvl="1" eaLnBrk="0" hangingPunct="0"/>
            <a:r>
              <a:rPr lang="ru-RU" b="1" dirty="0"/>
              <a:t>Лечебное дело,  Педиатрия </a:t>
            </a:r>
            <a:endParaRPr lang="en-US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6852320" y="3063487"/>
            <a:ext cx="504056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eaLnBrk="0" hangingPunct="0">
              <a:defRPr/>
            </a:pPr>
            <a:r>
              <a:rPr lang="ru-RU" b="1" dirty="0">
                <a:cs typeface="+mn-cs"/>
              </a:rPr>
              <a:t>Ярославская обл.</a:t>
            </a:r>
            <a:endParaRPr lang="en-US" b="1" dirty="0">
              <a:cs typeface="+mn-cs"/>
            </a:endParaRPr>
          </a:p>
        </p:txBody>
      </p:sp>
      <p:sp>
        <p:nvSpPr>
          <p:cNvPr id="28689" name="AutoShape 4"/>
          <p:cNvSpPr>
            <a:spLocks noChangeArrowheads="1"/>
          </p:cNvSpPr>
          <p:nvPr/>
        </p:nvSpPr>
        <p:spPr bwMode="gray">
          <a:xfrm>
            <a:off x="6847160" y="3697322"/>
            <a:ext cx="5040560" cy="3577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5050"/>
              </a:gs>
              <a:gs pos="100000">
                <a:srgbClr val="FFF5F5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ru-RU" b="1" dirty="0"/>
              <a:t>Вологодская обл.</a:t>
            </a:r>
            <a:endParaRPr lang="en-US" b="1" dirty="0"/>
          </a:p>
        </p:txBody>
      </p:sp>
      <p:sp>
        <p:nvSpPr>
          <p:cNvPr id="28690" name="AutoShape 5"/>
          <p:cNvSpPr>
            <a:spLocks noChangeArrowheads="1"/>
          </p:cNvSpPr>
          <p:nvPr/>
        </p:nvSpPr>
        <p:spPr bwMode="gray">
          <a:xfrm>
            <a:off x="6847160" y="4257089"/>
            <a:ext cx="5040560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00"/>
              </a:gs>
              <a:gs pos="100000">
                <a:srgbClr val="FFF9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ru-RU" b="1" dirty="0"/>
              <a:t>Костромская обл.</a:t>
            </a:r>
            <a:endParaRPr lang="en-US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5114" y="1348067"/>
            <a:ext cx="1080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Высшее образование: СПЕЦИАЛИТЕТ – ЦЕЛЕВОЙ ПРИЕМ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25" name="WordArt 137"/>
          <p:cNvSpPr>
            <a:spLocks noChangeArrowheads="1" noChangeShapeType="1" noTextEdit="1"/>
          </p:cNvSpPr>
          <p:nvPr/>
        </p:nvSpPr>
        <p:spPr bwMode="auto">
          <a:xfrm>
            <a:off x="9071248" y="2271371"/>
            <a:ext cx="2736304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6852320" y="5242843"/>
            <a:ext cx="5040560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rgbClr val="FFF9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ru-RU" b="1" dirty="0"/>
              <a:t>и другие заказчики</a:t>
            </a:r>
            <a:endParaRPr lang="en-US" b="1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9291" y="423193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>
                    <a:lumMod val="75000"/>
                  </a:schemeClr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>
                    <a:lumMod val="75000"/>
                  </a:schemeClr>
                </a:solidFill>
              </a:rPr>
              <a:t>специалитета</a:t>
            </a:r>
            <a:r>
              <a:rPr lang="ru-RU" sz="2000" kern="0" dirty="0">
                <a:solidFill>
                  <a:schemeClr val="tx1">
                    <a:lumMod val="75000"/>
                  </a:schemeClr>
                </a:solidFill>
              </a:rPr>
              <a:t> в 2021 году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103" y="2206826"/>
            <a:ext cx="6842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Федеральный  закон </a:t>
            </a:r>
          </a:p>
          <a:p>
            <a:r>
              <a:rPr lang="ru-RU" sz="2000" dirty="0"/>
              <a:t>"Об образовании в Российской Федерации»  </a:t>
            </a:r>
          </a:p>
          <a:p>
            <a:r>
              <a:rPr lang="ru-RU" sz="2000" dirty="0"/>
              <a:t>  №273-ФЗ 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Постановление Правительства РФ</a:t>
            </a:r>
          </a:p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   №1681 от 13.10.2020 г.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/>
              <a:t>О целевом обучении по образовательным </a:t>
            </a:r>
          </a:p>
          <a:p>
            <a:r>
              <a:rPr lang="ru-RU" sz="2000" dirty="0"/>
              <a:t>программам среднего профессионального и</a:t>
            </a:r>
          </a:p>
          <a:p>
            <a:r>
              <a:rPr lang="ru-RU" sz="2000" dirty="0"/>
              <a:t> высшего образования»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Распоряжение Правительства РФ </a:t>
            </a:r>
          </a:p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   №3161-р от 28.11.2020г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6847160" y="4753085"/>
            <a:ext cx="5040560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9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ru-RU" b="1" dirty="0" err="1"/>
              <a:t>Калинградская</a:t>
            </a:r>
            <a:r>
              <a:rPr lang="ru-RU" b="1" dirty="0"/>
              <a:t> обл.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19" grpId="0" animBg="1"/>
      <p:bldP spid="28689" grpId="0" animBg="1"/>
      <p:bldP spid="28690" grpId="0" animBg="1"/>
      <p:bldP spid="25" grpId="0"/>
      <p:bldP spid="29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 txBox="1">
            <a:spLocks noGrp="1"/>
          </p:cNvSpPr>
          <p:nvPr/>
        </p:nvSpPr>
        <p:spPr bwMode="auto">
          <a:xfrm>
            <a:off x="8305800" y="269876"/>
            <a:ext cx="2133600" cy="246063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en-US" sz="1000">
                <a:latin typeface="+mn-lt"/>
                <a:cs typeface="+mn-cs"/>
              </a:rPr>
              <a:t>www.themegallery.com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28695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86" name="AutoShape 6"/>
          <p:cNvSpPr>
            <a:spLocks noChangeArrowheads="1"/>
          </p:cNvSpPr>
          <p:nvPr/>
        </p:nvSpPr>
        <p:spPr bwMode="gray">
          <a:xfrm>
            <a:off x="126163" y="2271542"/>
            <a:ext cx="5521350" cy="6223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b="1" dirty="0"/>
              <a:t>Минимальный срок трудовой деятельности  </a:t>
            </a:r>
            <a:endParaRPr lang="en-US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6168008" y="2329806"/>
            <a:ext cx="5118310" cy="5057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eaLnBrk="0" hangingPunct="0">
              <a:defRPr/>
            </a:pPr>
            <a:r>
              <a:rPr lang="ru-RU" b="1" dirty="0">
                <a:cs typeface="+mn-cs"/>
              </a:rPr>
              <a:t>Не менее 3-лет</a:t>
            </a:r>
            <a:endParaRPr lang="en-US" b="1" dirty="0">
              <a:cs typeface="+mn-cs"/>
            </a:endParaRPr>
          </a:p>
        </p:txBody>
      </p:sp>
      <p:sp>
        <p:nvSpPr>
          <p:cNvPr id="28689" name="AutoShape 4"/>
          <p:cNvSpPr>
            <a:spLocks noChangeArrowheads="1"/>
          </p:cNvSpPr>
          <p:nvPr/>
        </p:nvSpPr>
        <p:spPr bwMode="gray">
          <a:xfrm>
            <a:off x="6168008" y="3068840"/>
            <a:ext cx="5204964" cy="7829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5050"/>
              </a:gs>
              <a:gs pos="100000">
                <a:srgbClr val="FFF5F5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800100" lvl="1" indent="-342900" eaLnBrk="0" hangingPunct="0">
              <a:buAutoNum type="arabicPeriod"/>
            </a:pPr>
            <a:r>
              <a:rPr lang="ru-RU" b="1" dirty="0"/>
              <a:t>Меры социальной поддержки</a:t>
            </a:r>
          </a:p>
          <a:p>
            <a:pPr marL="800100" lvl="1" indent="-342900" eaLnBrk="0" hangingPunct="0">
              <a:buAutoNum type="arabicPeriod"/>
            </a:pPr>
            <a:r>
              <a:rPr lang="ru-RU" b="1" dirty="0"/>
              <a:t>Трудоустройство гражданина</a:t>
            </a:r>
            <a:endParaRPr lang="en-US" b="1" dirty="0"/>
          </a:p>
        </p:txBody>
      </p:sp>
      <p:sp>
        <p:nvSpPr>
          <p:cNvPr id="28690" name="AutoShape 5"/>
          <p:cNvSpPr>
            <a:spLocks noChangeArrowheads="1"/>
          </p:cNvSpPr>
          <p:nvPr/>
        </p:nvSpPr>
        <p:spPr bwMode="gray">
          <a:xfrm>
            <a:off x="6168008" y="4137387"/>
            <a:ext cx="5263374" cy="632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00"/>
              </a:gs>
              <a:gs pos="100000">
                <a:srgbClr val="FFF9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800100" lvl="1" indent="-342900" eaLnBrk="0" hangingPunct="0">
              <a:buAutoNum type="arabicPeriod"/>
            </a:pPr>
            <a:r>
              <a:rPr lang="ru-RU" b="1" dirty="0"/>
              <a:t>Освоение образовательной программы</a:t>
            </a:r>
          </a:p>
          <a:p>
            <a:pPr marL="800100" lvl="1" indent="-342900" eaLnBrk="0" hangingPunct="0">
              <a:buAutoNum type="arabicPeriod"/>
            </a:pPr>
            <a:r>
              <a:rPr lang="ru-RU" b="1" dirty="0"/>
              <a:t>Осуществление трудовой деятельности </a:t>
            </a:r>
            <a:endParaRPr lang="en-US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1730" y="1223395"/>
            <a:ext cx="11890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Высшее образование: СПЕЦИАЛИТЕТ – ЦЕЛЕВОЙ ПРИЕМ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Постановление Правительства РФ  №1681 от 13.10.2020 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/>
              <a:t>О целевом обучении по образовательным  программам среднего профессионального и  высшего образования»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25" name="WordArt 137"/>
          <p:cNvSpPr>
            <a:spLocks noChangeArrowheads="1" noChangeShapeType="1" noTextEdit="1"/>
          </p:cNvSpPr>
          <p:nvPr/>
        </p:nvSpPr>
        <p:spPr bwMode="auto">
          <a:xfrm>
            <a:off x="9071248" y="2271371"/>
            <a:ext cx="2736304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9291" y="423193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5875261" y="5254105"/>
            <a:ext cx="6197403" cy="96863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9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ru-RU" sz="1600" b="1" dirty="0"/>
              <a:t>Заказчик или гражданин выплачивает </a:t>
            </a:r>
          </a:p>
          <a:p>
            <a:pPr lvl="1" eaLnBrk="0" hangingPunct="0"/>
            <a:r>
              <a:rPr lang="ru-RU" sz="1600" b="1" dirty="0"/>
              <a:t>штраф образовательной организации</a:t>
            </a:r>
          </a:p>
          <a:p>
            <a:pPr lvl="1" eaLnBrk="0" hangingPunct="0"/>
            <a:r>
              <a:rPr lang="ru-RU" sz="1600" b="1" dirty="0"/>
              <a:t> в размере  расходов федерального бюджета, </a:t>
            </a:r>
          </a:p>
          <a:p>
            <a:pPr lvl="1" eaLnBrk="0" hangingPunct="0"/>
            <a:r>
              <a:rPr lang="ru-RU" sz="1600" b="1" dirty="0"/>
              <a:t>затраченных на обучение </a:t>
            </a:r>
            <a:endParaRPr lang="en-US" sz="1600" b="1" dirty="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119458" y="3073435"/>
            <a:ext cx="5755803" cy="837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b="1" dirty="0"/>
              <a:t>Обязательства заказчика </a:t>
            </a:r>
          </a:p>
          <a:p>
            <a:pPr marL="165100" lvl="1" eaLnBrk="0" hangingPunct="0"/>
            <a:r>
              <a:rPr lang="ru-RU" b="1" dirty="0"/>
              <a:t>(органа исполнительной власти субъекта РФ)</a:t>
            </a:r>
            <a:endParaRPr lang="en-US" b="1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78582" y="4090949"/>
            <a:ext cx="5729386" cy="837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b="1" dirty="0"/>
              <a:t>Обязательства гражданина 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80145" y="5335110"/>
            <a:ext cx="5410214" cy="837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b="1" dirty="0"/>
              <a:t>Штраф за невыполнение обязательств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01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19" grpId="0" animBg="1"/>
      <p:bldP spid="28689" grpId="0" animBg="1"/>
      <p:bldP spid="28690" grpId="0" animBg="1"/>
      <p:bldP spid="25" grpId="0"/>
      <p:bldP spid="32" grpId="0" animBg="1"/>
      <p:bldP spid="20" grpId="0" animBg="1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54285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6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4281" name="Picture 27" descr="NaIstfak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4002" y="3675789"/>
            <a:ext cx="3776077" cy="258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08682" y="4106104"/>
            <a:ext cx="6261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ru-RU" sz="2000" b="1" dirty="0"/>
              <a:t>только в одну организацию 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ru-RU" sz="2000" b="1" dirty="0"/>
              <a:t>только на одну образовательную программу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2832" y="1310258"/>
            <a:ext cx="113164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Arial Black" panose="020B0A04020102020204" pitchFamily="34" charset="0"/>
              </a:rPr>
              <a:t>Прием по результатам олимпиад - особые права и преимущества</a:t>
            </a:r>
            <a:endParaRPr lang="en-US" sz="2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5600" y="1888774"/>
            <a:ext cx="11432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Победители и призеры заключительного этапа Всероссийской олимпиады школьников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Члены сборных команд РФ, участвовавших в международных олимпиадах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168696" y="468899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gray">
          <a:xfrm>
            <a:off x="128077" y="3210095"/>
            <a:ext cx="8120347" cy="837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eaLnBrk="0" hangingPunct="0"/>
            <a:r>
              <a:rPr lang="ru-RU" sz="2200" b="1" dirty="0"/>
              <a:t>Особое право – прием без вступительных испытаний</a:t>
            </a:r>
            <a:endParaRPr lang="en-US" sz="2200" b="1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136015" y="4961619"/>
            <a:ext cx="6657578" cy="7829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5050"/>
              </a:gs>
              <a:gs pos="100000">
                <a:srgbClr val="FFF5F5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ru-RU" b="1" dirty="0"/>
              <a:t>Особое преимущество (право на 100 баллов)</a:t>
            </a:r>
          </a:p>
          <a:p>
            <a:pPr lvl="1" eaLnBrk="0" hangingPunct="0"/>
            <a:r>
              <a:rPr lang="ru-RU" b="1" dirty="0"/>
              <a:t> – 100 баллов по предмету</a:t>
            </a:r>
            <a:endParaRPr lang="en-US" b="1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08682" y="5752526"/>
            <a:ext cx="6918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ru-RU" sz="2000" b="1" dirty="0"/>
              <a:t>по разным условия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8978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 txBox="1">
            <a:spLocks noGrp="1"/>
          </p:cNvSpPr>
          <p:nvPr/>
        </p:nvSpPr>
        <p:spPr bwMode="auto">
          <a:xfrm>
            <a:off x="8305800" y="269876"/>
            <a:ext cx="21336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en-US" sz="1000">
                <a:latin typeface="+mn-lt"/>
              </a:rPr>
              <a:t>www.themegallery.com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933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3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5" name="Rectangle 5"/>
          <p:cNvSpPr>
            <a:spLocks noChangeArrowheads="1"/>
          </p:cNvSpPr>
          <p:nvPr/>
        </p:nvSpPr>
        <p:spPr bwMode="white">
          <a:xfrm>
            <a:off x="263352" y="550261"/>
            <a:ext cx="1169101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200" b="1" dirty="0">
                <a:solidFill>
                  <a:schemeClr val="bg1"/>
                </a:solidFill>
              </a:rPr>
              <a:t>Победители и призеры олимпиад школьников, </a:t>
            </a:r>
            <a:r>
              <a:rPr lang="ru-RU" sz="22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установленных Минобрнауки России (приказ Минобрнауки России от 27.08.2020 г №1125)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47433"/>
              </p:ext>
            </p:extLst>
          </p:nvPr>
        </p:nvGraphicFramePr>
        <p:xfrm>
          <a:off x="191907" y="1891947"/>
          <a:ext cx="8350254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7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Общеобразовательные предметы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9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 не менее 75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2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 не менее 75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 не менее 75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73028"/>
              </p:ext>
            </p:extLst>
          </p:nvPr>
        </p:nvGraphicFramePr>
        <p:xfrm>
          <a:off x="191907" y="2972067"/>
          <a:ext cx="8350254" cy="41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ja-JP" sz="1400" b="1" dirty="0">
                          <a:effectLst/>
                        </a:rPr>
                        <a:t>Лечебное дело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без вступительных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испытаний</a:t>
                      </a:r>
                      <a:endParaRPr lang="ru-RU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без вступительных испытаний</a:t>
                      </a:r>
                      <a:endParaRPr lang="ru-RU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100 баллов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97416"/>
              </p:ext>
            </p:extLst>
          </p:nvPr>
        </p:nvGraphicFramePr>
        <p:xfrm>
          <a:off x="191907" y="3401687"/>
          <a:ext cx="8350257" cy="43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ja-JP" sz="1400" b="1" dirty="0">
                          <a:effectLst/>
                        </a:rPr>
                        <a:t>Педиатрия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испытаний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 испытаний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100 баллов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02196"/>
              </p:ext>
            </p:extLst>
          </p:nvPr>
        </p:nvGraphicFramePr>
        <p:xfrm>
          <a:off x="191912" y="3855318"/>
          <a:ext cx="8350252" cy="43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ja-JP" sz="1400" b="1" dirty="0">
                          <a:effectLst/>
                        </a:rPr>
                        <a:t>Фармация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испытаний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 испытаний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100 баллов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45224"/>
              </p:ext>
            </p:extLst>
          </p:nvPr>
        </p:nvGraphicFramePr>
        <p:xfrm>
          <a:off x="191913" y="4283572"/>
          <a:ext cx="8350254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ja-JP" sz="1400" b="1" dirty="0">
                          <a:effectLst/>
                        </a:rPr>
                        <a:t>Стоматология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испытаний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 испытаний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100 баллов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84398"/>
              </p:ext>
            </p:extLst>
          </p:nvPr>
        </p:nvGraphicFramePr>
        <p:xfrm>
          <a:off x="191913" y="4861930"/>
          <a:ext cx="8350253" cy="516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ja-JP" sz="1400" b="1" dirty="0">
                          <a:effectLst/>
                        </a:rPr>
                        <a:t>Медицинская биохимия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 испытаний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вступительных испытаний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100 баллов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32404"/>
              </p:ext>
            </p:extLst>
          </p:nvPr>
        </p:nvGraphicFramePr>
        <p:xfrm>
          <a:off x="181495" y="5357033"/>
          <a:ext cx="8350251" cy="55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 не менее 75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2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 не менее 75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ЕГЭ не менее 75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11793"/>
              </p:ext>
            </p:extLst>
          </p:nvPr>
        </p:nvGraphicFramePr>
        <p:xfrm>
          <a:off x="191913" y="5916726"/>
          <a:ext cx="8350251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ja-JP" sz="1400" b="1" dirty="0">
                          <a:effectLst/>
                        </a:rPr>
                        <a:t>Клиническая психология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100 баллов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 100 баллов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100 баллов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8867775" y="3237593"/>
            <a:ext cx="31539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Победители и призеры олимпиад </a:t>
            </a:r>
          </a:p>
          <a:p>
            <a:pPr algn="ctr"/>
            <a:r>
              <a:rPr lang="ru-RU" sz="2000" b="1" dirty="0"/>
              <a:t>за 11 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68457" y="4445002"/>
            <a:ext cx="3385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Минимальное количество </a:t>
            </a:r>
          </a:p>
          <a:p>
            <a:pPr algn="ctr"/>
            <a:r>
              <a:rPr lang="ru-RU" dirty="0"/>
              <a:t>баллов ЕГЭ в размере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менее 75 баллов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dirty="0"/>
              <a:t>по каждому</a:t>
            </a:r>
          </a:p>
          <a:p>
            <a:pPr algn="ctr"/>
            <a:r>
              <a:rPr lang="ru-RU" dirty="0"/>
              <a:t> общеобразовательному</a:t>
            </a:r>
          </a:p>
          <a:p>
            <a:pPr algn="ctr"/>
            <a:r>
              <a:rPr lang="ru-RU" dirty="0"/>
              <a:t> предмету, соответствующему</a:t>
            </a:r>
          </a:p>
          <a:p>
            <a:pPr algn="ctr"/>
            <a:r>
              <a:rPr lang="ru-RU" dirty="0"/>
              <a:t> профилю олимпиады 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06046" y="1220233"/>
            <a:ext cx="11733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Информация о предоставляемых поступающим особых правах и преимуществах, обусловленных уровнями олимпиад школьников предоставляется университетом</a:t>
            </a:r>
            <a:endParaRPr lang="ru-RU" b="1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861821" y="2049360"/>
            <a:ext cx="30776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ru-RU" b="1" dirty="0"/>
              <a:t>без вступительных испытаний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ru-RU" b="1" dirty="0"/>
              <a:t>право на 100 баллов</a:t>
            </a:r>
          </a:p>
        </p:txBody>
      </p:sp>
    </p:spTree>
    <p:extLst>
      <p:ext uri="{BB962C8B-B14F-4D97-AF65-F5344CB8AC3E}">
        <p14:creationId xmlns:p14="http://schemas.microsoft.com/office/powerpoint/2010/main" val="2843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4711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11" name="Rectangle 3"/>
          <p:cNvSpPr>
            <a:spLocks noChangeArrowheads="1"/>
          </p:cNvSpPr>
          <p:nvPr/>
        </p:nvSpPr>
        <p:spPr bwMode="auto">
          <a:xfrm>
            <a:off x="160809" y="2005807"/>
            <a:ext cx="11738544" cy="42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Университет вправе отказать поступающему в приеме документов по причинам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подачи заявлений </a:t>
            </a:r>
            <a:r>
              <a:rPr lang="ru-RU" sz="2400" dirty="0">
                <a:solidFill>
                  <a:srgbClr val="FF0000"/>
                </a:solidFill>
              </a:rPr>
              <a:t>более чем в пять </a:t>
            </a:r>
            <a:r>
              <a:rPr lang="ru-RU" sz="2400" dirty="0"/>
              <a:t>вузов;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подачи заявлений </a:t>
            </a:r>
            <a:r>
              <a:rPr lang="ru-RU" sz="2400" dirty="0">
                <a:solidFill>
                  <a:srgbClr val="FF0000"/>
                </a:solidFill>
              </a:rPr>
              <a:t>более чем на 4 специальности </a:t>
            </a:r>
            <a:r>
              <a:rPr lang="ru-RU" sz="2400" dirty="0"/>
              <a:t>в ЯГМУ;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Результаты вступительных испытаний (ЕГЭ или результаты ВИ, проводимых университетом) </a:t>
            </a:r>
            <a:r>
              <a:rPr lang="ru-RU" sz="2400" dirty="0">
                <a:solidFill>
                  <a:srgbClr val="FF0000"/>
                </a:solidFill>
              </a:rPr>
              <a:t>ниже минимальных пороговых значений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предоставление поступающим сведений, </a:t>
            </a:r>
            <a:r>
              <a:rPr lang="ru-RU" sz="2400" dirty="0">
                <a:solidFill>
                  <a:srgbClr val="FF0000"/>
                </a:solidFill>
              </a:rPr>
              <a:t>не соответствующих </a:t>
            </a:r>
            <a:r>
              <a:rPr lang="ru-RU" sz="2400" dirty="0"/>
              <a:t>действительности или документов </a:t>
            </a:r>
            <a:r>
              <a:rPr lang="ru-RU" sz="2400" dirty="0">
                <a:solidFill>
                  <a:srgbClr val="FF0000"/>
                </a:solidFill>
              </a:rPr>
              <a:t>не в полном объеме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47112" name="Rectangle 5"/>
          <p:cNvSpPr>
            <a:spLocks noChangeArrowheads="1"/>
          </p:cNvSpPr>
          <p:nvPr/>
        </p:nvSpPr>
        <p:spPr bwMode="white">
          <a:xfrm>
            <a:off x="335360" y="1426368"/>
            <a:ext cx="1087320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Основания для отказа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 приеме документов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85339" y="397991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11015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28" name="Rectangle 5"/>
          <p:cNvSpPr>
            <a:spLocks noChangeArrowheads="1"/>
          </p:cNvSpPr>
          <p:nvPr/>
        </p:nvSpPr>
        <p:spPr bwMode="white">
          <a:xfrm>
            <a:off x="163091" y="573099"/>
            <a:ext cx="1029726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FF"/>
                </a:solidFill>
              </a:rPr>
              <a:t>Учет индивидуальных достижений поступающих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137790" y="1247267"/>
            <a:ext cx="1181055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23863" indent="-342900" algn="just"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Поступающие вправе представить сведения о своих индивидуальных достижениях, результаты которых учитываются при приеме на обучение</a:t>
            </a:r>
          </a:p>
          <a:p>
            <a:pPr marL="80963" algn="just">
              <a:defRPr/>
            </a:pPr>
            <a:endParaRPr lang="ru-RU" sz="2200" dirty="0"/>
          </a:p>
          <a:p>
            <a:pPr marL="423863" indent="-342900" algn="just"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Информация о индивидуальных достижениях обязательна должна быть внесена в заявление о приеме</a:t>
            </a:r>
          </a:p>
          <a:p>
            <a:pPr marL="80963" algn="just">
              <a:defRPr/>
            </a:pPr>
            <a:endParaRPr lang="ru-RU" sz="2200" dirty="0"/>
          </a:p>
          <a:p>
            <a:pPr marL="423863" indent="-342900" algn="just"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Учет индивидуальных достижений осуществляется посредством начисления баллов за индивидуальные достижения</a:t>
            </a:r>
          </a:p>
          <a:p>
            <a:pPr marL="80963" algn="just">
              <a:defRPr/>
            </a:pPr>
            <a:endParaRPr lang="ru-RU" sz="2200" dirty="0"/>
          </a:p>
          <a:p>
            <a:pPr marL="423863" indent="-342900" algn="just"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Баллы за индивидуальные достижения начисляются при наличии документов, подтверждающих наличие индивидуальных достижений и включаются в сумму конкурсных баллов </a:t>
            </a:r>
          </a:p>
          <a:p>
            <a:pPr marL="80963" algn="just">
              <a:defRPr/>
            </a:pPr>
            <a:endParaRPr lang="ru-RU" sz="2200" dirty="0"/>
          </a:p>
          <a:p>
            <a:pPr marL="423863" indent="-342900" algn="just"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За все индивидуальные достижения поступающему может начислено не более </a:t>
            </a:r>
          </a:p>
          <a:p>
            <a:pPr marL="80963" algn="just">
              <a:defRPr/>
            </a:pPr>
            <a:r>
              <a:rPr lang="ru-RU" sz="2200" dirty="0">
                <a:solidFill>
                  <a:srgbClr val="FF0000"/>
                </a:solidFill>
              </a:rPr>
              <a:t>     </a:t>
            </a:r>
            <a:r>
              <a:rPr lang="ru-RU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10 баллов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103" y="45283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28" name="Rectangle 5"/>
          <p:cNvSpPr>
            <a:spLocks noChangeArrowheads="1"/>
          </p:cNvSpPr>
          <p:nvPr/>
        </p:nvSpPr>
        <p:spPr bwMode="white">
          <a:xfrm>
            <a:off x="1703388" y="511176"/>
            <a:ext cx="8964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rgbClr val="FFFFFF"/>
                </a:solidFill>
              </a:rPr>
              <a:t>Учет индивидуальных достижений</a:t>
            </a:r>
            <a:r>
              <a:rPr lang="ru-RU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184943" y="1325419"/>
            <a:ext cx="1181055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3" algn="just">
              <a:defRPr/>
            </a:pPr>
            <a:r>
              <a:rPr lang="ru-RU" sz="2000" b="1" dirty="0"/>
              <a:t>В качестве индивидуальных достижений поступающего университет учитывает: </a:t>
            </a:r>
            <a:endParaRPr lang="ru-RU" sz="2000" b="1" dirty="0">
              <a:solidFill>
                <a:srgbClr val="C00000"/>
              </a:solidFill>
            </a:endParaRPr>
          </a:p>
          <a:p>
            <a:pPr marL="361950" indent="-280988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/>
              <a:t>наличие статуса чемпиона, призера Олимпийских игр, </a:t>
            </a:r>
            <a:r>
              <a:rPr lang="ru-RU" dirty="0" err="1"/>
              <a:t>Паралимпийских</a:t>
            </a:r>
            <a:r>
              <a:rPr lang="ru-RU" dirty="0"/>
              <a:t> игр, </a:t>
            </a:r>
            <a:r>
              <a:rPr lang="ru-RU" dirty="0" err="1"/>
              <a:t>Сурдлимпийских</a:t>
            </a:r>
            <a:r>
              <a:rPr lang="ru-RU" dirty="0"/>
              <a:t> игр, чемпиона мира, чемпиона Европы, лица, занявшего первое место на первенстве мира, первенстве Европы по видам спорта, включенным в программы Олимпийских игр, </a:t>
            </a:r>
            <a:r>
              <a:rPr lang="ru-RU" dirty="0" err="1"/>
              <a:t>Паралимпийских</a:t>
            </a:r>
            <a:r>
              <a:rPr lang="ru-RU" dirty="0"/>
              <a:t> игр, </a:t>
            </a:r>
            <a:r>
              <a:rPr lang="ru-RU" dirty="0" err="1"/>
              <a:t>Сурдлимпийских</a:t>
            </a:r>
            <a:r>
              <a:rPr lang="ru-RU" dirty="0"/>
              <a:t> игр </a:t>
            </a:r>
            <a:r>
              <a:rPr lang="ru-RU" sz="2000" b="1" dirty="0">
                <a:solidFill>
                  <a:srgbClr val="C00000"/>
                </a:solidFill>
              </a:rPr>
              <a:t>– 1 балл как за один результат, так и за все результаты в целом;</a:t>
            </a:r>
          </a:p>
          <a:p>
            <a:pPr marL="361950" indent="-280988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/>
              <a:t>наличие статуса чемпиона мира, чемпиона Европы, победителя первенства мира, первенства Европы по видам спорта, не включенным в программы Олимпийских игр, </a:t>
            </a:r>
            <a:r>
              <a:rPr lang="ru-RU" dirty="0" err="1"/>
              <a:t>Паралимпийских</a:t>
            </a:r>
            <a:r>
              <a:rPr lang="ru-RU" dirty="0"/>
              <a:t> игр, </a:t>
            </a:r>
            <a:r>
              <a:rPr lang="ru-RU" dirty="0" err="1"/>
              <a:t>Сурдлимпийских</a:t>
            </a:r>
            <a:r>
              <a:rPr lang="ru-RU" dirty="0"/>
              <a:t> игр </a:t>
            </a:r>
            <a:r>
              <a:rPr lang="ru-RU" sz="2000" b="1" dirty="0">
                <a:solidFill>
                  <a:srgbClr val="C00000"/>
                </a:solidFill>
              </a:rPr>
              <a:t>– 1 балл как за один результат, так и за все результаты в целом;</a:t>
            </a:r>
          </a:p>
          <a:p>
            <a:pPr marL="361950" indent="-280988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700" dirty="0"/>
              <a:t>наличие золотого знака отличия Всероссийского физкультурно-спортивного комплекса "Готов к труду и обороне" (ГТО) (далее - Комплекс ГТО) и удостоверения к нему, полученных поступающим в соответствии с </a:t>
            </a:r>
            <a:r>
              <a:rPr lang="ru-RU" sz="1700" dirty="0">
                <a:hlinkClick r:id="rId3"/>
              </a:rPr>
              <a:t>Порядком</a:t>
            </a:r>
            <a:r>
              <a:rPr lang="ru-RU" sz="1700" dirty="0"/>
              <a:t> награждения лиц, выполнивших нормативы испытаний (тестов) Всероссийского физкультурно-спортивного комплекса "Готов к труду и обороне" (ГТО), соответствующими знаками отличия Всероссийского физкультурно-спортивного комплекса "Готов к труду и обороне" (ГТО), утвержденным </a:t>
            </a:r>
            <a:r>
              <a:rPr lang="ru-RU" sz="1700" dirty="0">
                <a:hlinkClick r:id="rId4"/>
              </a:rPr>
              <a:t>приказом</a:t>
            </a:r>
            <a:r>
              <a:rPr lang="ru-RU" sz="1700" dirty="0"/>
              <a:t> Министерства спорта Российской Федерации от 14 января 2016 г. N 16, если поступающий награжден указанным золотым знаком за выполнение нормативов Комплекса ГТО, установленных для возрастной группы населения Российской Федерации, к которой поступающий относится (относился) в текущем году и (или) в предшествующем году </a:t>
            </a:r>
            <a:r>
              <a:rPr lang="ru-RU" sz="2000" b="1" dirty="0">
                <a:solidFill>
                  <a:srgbClr val="C00000"/>
                </a:solidFill>
              </a:rPr>
              <a:t>– 2 балла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103" y="45283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3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28" name="Rectangle 5"/>
          <p:cNvSpPr>
            <a:spLocks noChangeArrowheads="1"/>
          </p:cNvSpPr>
          <p:nvPr/>
        </p:nvSpPr>
        <p:spPr bwMode="white">
          <a:xfrm>
            <a:off x="1703388" y="511176"/>
            <a:ext cx="8964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rgbClr val="FFFFFF"/>
                </a:solidFill>
              </a:rPr>
              <a:t>Учет индивидуальных достижений</a:t>
            </a:r>
            <a:r>
              <a:rPr lang="ru-RU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190103" y="1340769"/>
            <a:ext cx="1181055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3" algn="just">
              <a:defRPr/>
            </a:pPr>
            <a:r>
              <a:rPr lang="ru-RU" sz="2000" b="1" dirty="0"/>
              <a:t>В качестве индивидуальных достижений поступающего университет учитывает: </a:t>
            </a:r>
            <a:endParaRPr lang="ru-RU" sz="2000" b="1" dirty="0">
              <a:solidFill>
                <a:srgbClr val="C00000"/>
              </a:solidFill>
            </a:endParaRPr>
          </a:p>
          <a:p>
            <a:pPr marL="361950" indent="-280988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/>
              <a:t>наличие полученных в образовательных организациях Российской Федерации документов об образовании или об образовании и о квалификации с отличием (аттестата о среднем общем образовании с отличием, аттестата о среднем (полном) общем образовании для награжденных золотой (серебряной) медалью, диплома о среднем профессиональном образовании с отличием, диплома о высшем образовании  с отличием  – </a:t>
            </a:r>
          </a:p>
          <a:p>
            <a:pPr marL="80962" algn="r">
              <a:spcAft>
                <a:spcPts val="60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5 баллов</a:t>
            </a:r>
          </a:p>
          <a:p>
            <a:pPr marL="361950" indent="-280988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/>
              <a:t>наличие статуса победителя (призера) национального и (или) международного чемпионата по профессиональному мастерству среди инвалидов и лиц с ограниченными возможностями здоровья "</a:t>
            </a:r>
            <a:r>
              <a:rPr lang="ru-RU" dirty="0" err="1"/>
              <a:t>Абилимпикс</a:t>
            </a:r>
            <a:r>
              <a:rPr lang="ru-RU" dirty="0"/>
              <a:t>"</a:t>
            </a:r>
            <a:r>
              <a:rPr lang="ru-RU" baseline="30000" dirty="0"/>
              <a:t>  - 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1 балл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103" y="45283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8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dirty="0">
                <a:solidFill>
                  <a:schemeClr val="tx1"/>
                </a:solidFill>
              </a:rPr>
              <a:t> в 2021 году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543865"/>
            <a:ext cx="11809312" cy="5092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solidFill>
                  <a:srgbClr val="FF0000"/>
                </a:solidFill>
              </a:rPr>
              <a:t>Приказ Министерства науки и высшего образования РФ от 21 августа 2020 г № 1076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«Об утверждении Порядка приема на обучение по образовательным программам высшего образования – программам </a:t>
            </a:r>
            <a:r>
              <a:rPr lang="ru-RU" dirty="0" err="1"/>
              <a:t>бакалавриата</a:t>
            </a:r>
            <a:r>
              <a:rPr lang="ru-RU" dirty="0"/>
              <a:t>,  программам </a:t>
            </a:r>
            <a:r>
              <a:rPr lang="ru-RU" dirty="0" err="1"/>
              <a:t>специалитета</a:t>
            </a:r>
            <a:r>
              <a:rPr lang="ru-RU" dirty="0"/>
              <a:t>, </a:t>
            </a:r>
          </a:p>
          <a:p>
            <a:pPr marL="0" indent="0" algn="ctr">
              <a:buNone/>
            </a:pPr>
            <a:r>
              <a:rPr lang="ru-RU" dirty="0"/>
              <a:t>программам магистратуры»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2297838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28" name="Rectangle 5"/>
          <p:cNvSpPr>
            <a:spLocks noChangeArrowheads="1"/>
          </p:cNvSpPr>
          <p:nvPr/>
        </p:nvSpPr>
        <p:spPr bwMode="white">
          <a:xfrm>
            <a:off x="1703388" y="511176"/>
            <a:ext cx="8964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rgbClr val="FFFFFF"/>
                </a:solidFill>
              </a:rPr>
              <a:t>Учет индивидуальных достижений</a:t>
            </a:r>
            <a:r>
              <a:rPr lang="ru-RU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190103" y="1340769"/>
            <a:ext cx="118105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3" algn="just">
              <a:defRPr/>
            </a:pPr>
            <a:r>
              <a:rPr lang="ru-RU" sz="2000" b="1" dirty="0"/>
              <a:t>В качестве индивидуальных достижений поступающего университет учитывает: </a:t>
            </a:r>
          </a:p>
          <a:p>
            <a:pPr marL="80963" algn="just">
              <a:defRPr/>
            </a:pPr>
            <a:r>
              <a:rPr lang="ru-RU" dirty="0"/>
              <a:t>	- наличие диплома призера или победителя заключительного этапа всероссийской олимпиады школьников и олимпиад школьников, полученного за 10-11 класс по общеобразовательной программе по профилю, соответствующему вступительным испытаниям по соответствующему направлению подготовки или специальности, если поступающий не воспользовался особым правом и (или) преимуществом</a:t>
            </a:r>
          </a:p>
          <a:p>
            <a:pPr marL="80963" algn="just">
              <a:defRPr/>
            </a:pPr>
            <a:r>
              <a:rPr lang="ru-RU" dirty="0"/>
              <a:t>	- наличие  грамоты от организаторов олимпиады, выданной участнику заключительного этапа олимпиады школьников за 10-11 класс, по профилю, соответствующему вступительным испытаниям по соответствующему направлению подготовки (специальности), решившему более 30% заданий; </a:t>
            </a:r>
          </a:p>
          <a:p>
            <a:pPr marL="80963" algn="just">
              <a:defRPr/>
            </a:pPr>
            <a:r>
              <a:rPr lang="ru-RU" dirty="0"/>
              <a:t>	- наличие диплома призера или победителя Российской научной конференции школьников "Открытие", в секциях по направлениям науки: "Химия" и (или) "Биология" и (или) "Экология", полученного за 10-11 класс</a:t>
            </a:r>
          </a:p>
          <a:p>
            <a:pPr marL="80963" algn="r">
              <a:defRPr/>
            </a:pPr>
            <a:r>
              <a:rPr lang="ru-RU" sz="2000" b="1" dirty="0">
                <a:solidFill>
                  <a:srgbClr val="C00000"/>
                </a:solidFill>
              </a:rPr>
              <a:t>    5 баллов</a:t>
            </a:r>
          </a:p>
          <a:p>
            <a:pPr marL="80963" algn="just">
              <a:defRPr/>
            </a:pP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103" y="45283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4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32798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9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2" name="Rectangle 12"/>
          <p:cNvSpPr>
            <a:spLocks noChangeArrowheads="1"/>
          </p:cNvSpPr>
          <p:nvPr/>
        </p:nvSpPr>
        <p:spPr bwMode="white">
          <a:xfrm>
            <a:off x="80160" y="544092"/>
            <a:ext cx="1196494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b="1" dirty="0">
                <a:solidFill>
                  <a:schemeClr val="bg1"/>
                </a:solidFill>
                <a:latin typeface="Verdana" pitchFamily="34" charset="0"/>
              </a:rPr>
              <a:t>Этапы приемной кампании – сроки подачи документов и зачисления</a:t>
            </a:r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2773" name="Group 16"/>
          <p:cNvGrpSpPr>
            <a:grpSpLocks/>
          </p:cNvGrpSpPr>
          <p:nvPr/>
        </p:nvGrpSpPr>
        <p:grpSpPr bwMode="auto">
          <a:xfrm>
            <a:off x="3594855" y="2235638"/>
            <a:ext cx="2761782" cy="621171"/>
            <a:chOff x="901" y="2388"/>
            <a:chExt cx="1428" cy="465"/>
          </a:xfrm>
        </p:grpSpPr>
        <p:sp>
          <p:nvSpPr>
            <p:cNvPr id="7196" name="Freeform 1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19154" name="Rectangle 18"/>
            <p:cNvSpPr>
              <a:spLocks noChangeArrowheads="1"/>
            </p:cNvSpPr>
            <p:nvPr/>
          </p:nvSpPr>
          <p:spPr bwMode="gray">
            <a:xfrm>
              <a:off x="901" y="2388"/>
              <a:ext cx="1428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18 июня – 25 июля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219155" name="Group 19"/>
          <p:cNvGrpSpPr>
            <a:grpSpLocks/>
          </p:cNvGrpSpPr>
          <p:nvPr/>
        </p:nvGrpSpPr>
        <p:grpSpPr bwMode="auto">
          <a:xfrm>
            <a:off x="842590" y="4848447"/>
            <a:ext cx="2660650" cy="482600"/>
            <a:chOff x="816" y="2304"/>
            <a:chExt cx="1440" cy="448"/>
          </a:xfrm>
        </p:grpSpPr>
        <p:sp>
          <p:nvSpPr>
            <p:cNvPr id="219156" name="Freeform 2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157" name="Rectangle 2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27 июля – 9 августа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219158" name="Group 22"/>
          <p:cNvGrpSpPr>
            <a:grpSpLocks/>
          </p:cNvGrpSpPr>
          <p:nvPr/>
        </p:nvGrpSpPr>
        <p:grpSpPr bwMode="auto">
          <a:xfrm>
            <a:off x="839416" y="3675730"/>
            <a:ext cx="2663825" cy="482600"/>
            <a:chOff x="816" y="2304"/>
            <a:chExt cx="1440" cy="448"/>
          </a:xfrm>
        </p:grpSpPr>
        <p:sp>
          <p:nvSpPr>
            <p:cNvPr id="7192" name="Freeform 2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19160" name="Rectangle 2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 – 25 июля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178" name="Line 31"/>
          <p:cNvSpPr>
            <a:spLocks noChangeShapeType="1"/>
          </p:cNvSpPr>
          <p:nvPr/>
        </p:nvSpPr>
        <p:spPr bwMode="auto">
          <a:xfrm>
            <a:off x="1774454" y="3470092"/>
            <a:ext cx="9689108" cy="1588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9169" name="Line 33"/>
          <p:cNvSpPr>
            <a:spLocks noChangeShapeType="1"/>
          </p:cNvSpPr>
          <p:nvPr/>
        </p:nvSpPr>
        <p:spPr bwMode="auto">
          <a:xfrm>
            <a:off x="1774454" y="4579590"/>
            <a:ext cx="9689108" cy="1587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2780" name="Text Box 34"/>
          <p:cNvSpPr txBox="1">
            <a:spLocks noChangeArrowheads="1"/>
          </p:cNvSpPr>
          <p:nvPr/>
        </p:nvSpPr>
        <p:spPr bwMode="auto">
          <a:xfrm>
            <a:off x="6528048" y="1356742"/>
            <a:ext cx="54726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- Прием документов от граждан РФ, </a:t>
            </a:r>
          </a:p>
          <a:p>
            <a:pPr eaLnBrk="0" hangingPunct="0"/>
            <a:r>
              <a:rPr lang="ru-RU" dirty="0"/>
              <a:t>иностранных граждан и лиц без гражданства</a:t>
            </a:r>
          </a:p>
          <a:p>
            <a:pPr eaLnBrk="0" hangingPunct="0"/>
            <a:r>
              <a:rPr lang="ru-RU" dirty="0"/>
              <a:t/>
            </a:r>
            <a:br>
              <a:rPr lang="ru-RU" dirty="0"/>
            </a:br>
            <a:r>
              <a:rPr lang="ru-RU" dirty="0"/>
              <a:t> - в рамках КЦП и на места по договорам об образовании</a:t>
            </a:r>
            <a:endParaRPr lang="en-US" sz="1400" dirty="0"/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863602" y="3610643"/>
            <a:ext cx="759995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Вступительные испытания проводимые университетом самостоятельно (</a:t>
            </a:r>
            <a:r>
              <a:rPr lang="ru-RU" dirty="0">
                <a:solidFill>
                  <a:srgbClr val="FF0000"/>
                </a:solidFill>
              </a:rPr>
              <a:t>для лиц, имеющих на это право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3863603" y="4775423"/>
            <a:ext cx="759995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Зачисление по всем специальностям</a:t>
            </a:r>
            <a:br>
              <a:rPr lang="ru-RU" dirty="0"/>
            </a:br>
            <a:r>
              <a:rPr lang="ru-RU" dirty="0"/>
              <a:t>(на места в рамках КЦП и места по договорам об образовании)</a:t>
            </a:r>
            <a:endParaRPr lang="en-US" dirty="0"/>
          </a:p>
          <a:p>
            <a:pPr eaLnBrk="0" hangingPunct="0"/>
            <a:endParaRPr lang="en-US" sz="1600" dirty="0"/>
          </a:p>
        </p:txBody>
      </p:sp>
      <p:sp>
        <p:nvSpPr>
          <p:cNvPr id="32788" name="Rectangle 3"/>
          <p:cNvSpPr>
            <a:spLocks noChangeArrowheads="1"/>
          </p:cNvSpPr>
          <p:nvPr/>
        </p:nvSpPr>
        <p:spPr bwMode="auto">
          <a:xfrm>
            <a:off x="709684" y="2978020"/>
            <a:ext cx="10959906" cy="3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</a:pPr>
            <a:r>
              <a:rPr lang="ru-RU" sz="1400" b="1" dirty="0">
                <a:solidFill>
                  <a:srgbClr val="292929"/>
                </a:solidFill>
                <a:latin typeface="Verdana" pitchFamily="34" charset="0"/>
              </a:rPr>
              <a:t>Лично от поступающего / По почте, заказным письмом / через электронную систему Университета 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</a:pPr>
            <a:endParaRPr lang="ru-RU" sz="1400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861" y="72689"/>
            <a:ext cx="1075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gray">
          <a:xfrm>
            <a:off x="3621893" y="1404337"/>
            <a:ext cx="2663826" cy="54837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64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18 июня – 10 июля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gray">
          <a:xfrm>
            <a:off x="190103" y="1283234"/>
            <a:ext cx="3240360" cy="7099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algn="ctr" eaLnBrk="0" hangingPunct="0"/>
            <a:r>
              <a:rPr lang="ru-RU" sz="1500" b="1" dirty="0"/>
              <a:t>По результатам ВИ, </a:t>
            </a:r>
          </a:p>
          <a:p>
            <a:pPr marL="165100" lvl="1" algn="ctr" eaLnBrk="0" hangingPunct="0"/>
            <a:r>
              <a:rPr lang="ru-RU" sz="1500" b="1" dirty="0"/>
              <a:t>проводимых  Университетом</a:t>
            </a:r>
          </a:p>
          <a:p>
            <a:pPr marL="165100" lvl="1" algn="ctr" eaLnBrk="0" hangingPunct="0"/>
            <a:r>
              <a:rPr lang="ru-RU" sz="1500" b="1" dirty="0"/>
              <a:t>Самостоятельно </a:t>
            </a:r>
            <a:endParaRPr lang="en-US" sz="1500" b="1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gray">
          <a:xfrm>
            <a:off x="260367" y="2163541"/>
            <a:ext cx="3240360" cy="7099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F0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165100" lvl="1" algn="ctr" eaLnBrk="0" hangingPunct="0"/>
            <a:r>
              <a:rPr lang="ru-RU" sz="1500" b="1" dirty="0"/>
              <a:t>По результатам ЕГЭ</a:t>
            </a:r>
            <a:endParaRPr lang="en-US" sz="1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1524000" y="520701"/>
            <a:ext cx="9144000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ЭТАПЫ ЗАЧИСЛЕНИЯ</a:t>
            </a:r>
            <a:endParaRPr lang="ru-RU" sz="28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90103" y="1176276"/>
            <a:ext cx="11521280" cy="52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ru-RU" sz="2000" b="1" dirty="0">
                <a:solidFill>
                  <a:srgbClr val="CC0000"/>
                </a:solidFill>
              </a:rPr>
              <a:t>27 июля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CC0000"/>
                </a:solidFill>
              </a:rPr>
              <a:t>- </a:t>
            </a:r>
            <a:r>
              <a:rPr lang="ru-RU" sz="2000" b="1" dirty="0"/>
              <a:t>объявление конкурсных списков поступающих;</a:t>
            </a: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buSzPct val="110000"/>
            </a:pPr>
            <a:r>
              <a:rPr lang="ru-RU" sz="1550" b="1" dirty="0">
                <a:solidFill>
                  <a:srgbClr val="C00000"/>
                </a:solidFill>
              </a:rPr>
              <a:t>     </a:t>
            </a: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buSzPct val="110000"/>
            </a:pPr>
            <a:endParaRPr lang="ru-RU" sz="1550" b="1" dirty="0">
              <a:solidFill>
                <a:srgbClr val="C00000"/>
              </a:solidFill>
            </a:endParaRP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buSzPct val="110000"/>
            </a:pPr>
            <a:endParaRPr lang="ru-RU" sz="1550" b="1" dirty="0">
              <a:solidFill>
                <a:srgbClr val="C00000"/>
              </a:solidFill>
            </a:endParaRP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buSzPct val="110000"/>
            </a:pPr>
            <a:endParaRPr lang="ru-RU" sz="1550" b="1" dirty="0">
              <a:solidFill>
                <a:srgbClr val="C00000"/>
              </a:solidFill>
            </a:endParaRP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buSzPct val="110000"/>
            </a:pPr>
            <a:endParaRPr lang="ru-RU" sz="1550" b="1" dirty="0">
              <a:solidFill>
                <a:srgbClr val="C00000"/>
              </a:solidFill>
            </a:endParaRP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r>
              <a:rPr lang="ru-RU" sz="155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СНИЛС (уникальный код, присвоенный поступающему, в случае отсутствия СНИЛС)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r>
              <a:rPr lang="ru-RU" b="1" dirty="0"/>
              <a:t>Сумма конкурсных баллов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r>
              <a:rPr lang="ru-RU" b="1" dirty="0"/>
              <a:t>Количество баллов за каждое вступительное испытание 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r>
              <a:rPr lang="ru-RU" b="1" dirty="0"/>
              <a:t>Количество баллов за индивидуальные достижения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r>
              <a:rPr lang="ru-RU" b="1" dirty="0"/>
              <a:t>Наличие преимущественных прав 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r>
              <a:rPr lang="ru-RU" b="1" dirty="0"/>
              <a:t>Наличие заявления о согласии на зачисление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ü"/>
            </a:pPr>
            <a:endParaRPr lang="ru-RU" sz="155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946" y="151369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11431" y="1947416"/>
            <a:ext cx="1211304" cy="691372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0166" y="2046560"/>
            <a:ext cx="1212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Новое!</a:t>
            </a:r>
            <a:endParaRPr lang="en-US" sz="20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2798" y="2046560"/>
            <a:ext cx="527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Фамилия, имя и отчество не указывается!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1524000" y="520701"/>
            <a:ext cx="9144000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ЭТАПЫ ЗАЧИСЛЕНИЯ</a:t>
            </a:r>
            <a:endParaRPr lang="ru-RU" sz="28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90103" y="1176276"/>
            <a:ext cx="11521280" cy="52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ru-RU" sz="1550" b="1" dirty="0">
                <a:solidFill>
                  <a:srgbClr val="CC0000"/>
                </a:solidFill>
              </a:rPr>
              <a:t>27 июля</a:t>
            </a:r>
            <a:r>
              <a:rPr lang="ru-RU" sz="1550" b="1" dirty="0"/>
              <a:t> </a:t>
            </a:r>
            <a:r>
              <a:rPr lang="ru-RU" sz="1550" b="1" dirty="0">
                <a:solidFill>
                  <a:srgbClr val="CC0000"/>
                </a:solidFill>
              </a:rPr>
              <a:t>- </a:t>
            </a:r>
            <a:r>
              <a:rPr lang="ru-RU" sz="1550" b="1" dirty="0"/>
              <a:t>объявление конкурсных списков поступающих;</a:t>
            </a: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buSzPct val="110000"/>
            </a:pPr>
            <a:r>
              <a:rPr lang="ru-RU" sz="1550" b="1" dirty="0">
                <a:solidFill>
                  <a:srgbClr val="C00000"/>
                </a:solidFill>
              </a:rPr>
              <a:t>     ЭТАП ПРИОРЕТНОГО ЗАЧИСЛЕНИЯ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ru-RU" sz="1550" b="1" dirty="0">
                <a:solidFill>
                  <a:srgbClr val="CC0000"/>
                </a:solidFill>
              </a:rPr>
              <a:t>28 июля - </a:t>
            </a:r>
            <a:r>
              <a:rPr lang="ru-RU" sz="1550" b="1" dirty="0"/>
              <a:t>завершение приема документов, необходимых для зачисления, от поступающих без вступительных испытаний, на места в пределах особой квоты, на места в пределах целевой квоты;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ru-RU" sz="1550" b="1" dirty="0">
                <a:solidFill>
                  <a:srgbClr val="CC0000"/>
                </a:solidFill>
              </a:rPr>
              <a:t>30 июля</a:t>
            </a:r>
            <a:r>
              <a:rPr lang="ru-RU" sz="1550" b="1" dirty="0"/>
              <a:t> </a:t>
            </a:r>
            <a:r>
              <a:rPr lang="ru-RU" sz="1550" b="1" dirty="0">
                <a:solidFill>
                  <a:srgbClr val="CC0000"/>
                </a:solidFill>
              </a:rPr>
              <a:t>- </a:t>
            </a:r>
            <a:r>
              <a:rPr lang="ru-RU" sz="1550" b="1" dirty="0"/>
              <a:t>приказ о зачислении без вступительных испытаний, на места в пределах особой квоты, на места в пределах целевой квоты.</a:t>
            </a:r>
          </a:p>
          <a:p>
            <a:pPr algn="just" eaLnBrk="0" hangingPunct="0">
              <a:lnSpc>
                <a:spcPct val="110000"/>
              </a:lnSpc>
              <a:spcBef>
                <a:spcPts val="600"/>
              </a:spcBef>
              <a:buSzPct val="110000"/>
            </a:pPr>
            <a:r>
              <a:rPr lang="ru-RU" sz="1550" b="1" dirty="0">
                <a:solidFill>
                  <a:srgbClr val="CC0000"/>
                </a:solidFill>
              </a:rPr>
              <a:t>ОСНОВНОЙ ЭТАП ЗАЧИСЛЕНИЯ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00"/>
              </a:spcBef>
              <a:buSzPct val="110000"/>
              <a:buFont typeface="Arial" charset="0"/>
              <a:buChar char="•"/>
            </a:pPr>
            <a:r>
              <a:rPr lang="ru-RU" sz="1550" b="1" dirty="0">
                <a:solidFill>
                  <a:srgbClr val="CC0000"/>
                </a:solidFill>
              </a:rPr>
              <a:t>3 августа</a:t>
            </a:r>
            <a:r>
              <a:rPr lang="ru-RU" sz="1550" b="1" dirty="0"/>
              <a:t> </a:t>
            </a:r>
            <a:r>
              <a:rPr lang="ru-RU" sz="1550" b="1" dirty="0">
                <a:solidFill>
                  <a:srgbClr val="CC0000"/>
                </a:solidFill>
              </a:rPr>
              <a:t>- </a:t>
            </a:r>
            <a:r>
              <a:rPr lang="ru-RU" sz="1550" b="1" dirty="0"/>
              <a:t>завершение приема документов, необходимых для зачисления, от лиц, подлежащих зачислению и поступающих по результатам ЕГЭ и/или ВИ на основные конкурсные места в рамках контрольных цифр приема, оставшихся после зачисления  лиц, поступающих без вступительных испытаний и поступающих в пределах квот;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ru-RU" sz="1550" b="1" dirty="0">
                <a:solidFill>
                  <a:srgbClr val="CC0000"/>
                </a:solidFill>
              </a:rPr>
              <a:t>5 августа</a:t>
            </a:r>
            <a:r>
              <a:rPr lang="ru-RU" sz="1550" b="1" dirty="0"/>
              <a:t> </a:t>
            </a:r>
            <a:r>
              <a:rPr lang="ru-RU" sz="1550" b="1" dirty="0">
                <a:solidFill>
                  <a:srgbClr val="CC0000"/>
                </a:solidFill>
              </a:rPr>
              <a:t>- </a:t>
            </a:r>
            <a:r>
              <a:rPr lang="ru-RU" sz="1550" b="1" dirty="0"/>
              <a:t>приказ о зачислении лиц, подавших документы, необходимые для зачисления, на основные конкурсные места в рамках контрольных цифр приема.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946" y="151369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6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1524000" y="520701"/>
            <a:ext cx="9144000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Документы для зачисления</a:t>
            </a:r>
            <a:endParaRPr lang="ru-RU" sz="28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383736"/>
            <a:ext cx="11737304" cy="170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600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2600" b="1" i="1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зачисления</a:t>
            </a:r>
            <a:r>
              <a:rPr lang="ru-RU" sz="2600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поступающий подает: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оригинал документа об образовании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u="sng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заявление о согласии на зачисление </a:t>
            </a:r>
            <a:r>
              <a:rPr lang="ru-RU" sz="2400" spc="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 одному конкурсу)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1000" spc="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5946" y="151369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9536" y="2961310"/>
            <a:ext cx="9519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ЯГМУ подать заявление о согласии на зачисление </a:t>
            </a:r>
          </a:p>
          <a:p>
            <a:r>
              <a:rPr lang="ru-RU" sz="2400" b="1" dirty="0"/>
              <a:t>на местах в рамках контрольных цифр приема можно </a:t>
            </a:r>
            <a:r>
              <a:rPr lang="ru-RU" sz="2600" b="1" dirty="0">
                <a:solidFill>
                  <a:srgbClr val="FF0000"/>
                </a:solidFill>
              </a:rPr>
              <a:t>2 раза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03238" y="3090036"/>
            <a:ext cx="1472282" cy="632457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6279" y="3215326"/>
            <a:ext cx="1251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Новое!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6850" y="548680"/>
            <a:ext cx="9855200" cy="563562"/>
          </a:xfrm>
        </p:spPr>
        <p:txBody>
          <a:bodyPr/>
          <a:lstStyle/>
          <a:p>
            <a:r>
              <a:rPr lang="ru-RU" dirty="0"/>
              <a:t>Поступление на платные места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0" y="1338263"/>
            <a:ext cx="10972800" cy="2594793"/>
          </a:xfrm>
        </p:spPr>
        <p:txBody>
          <a:bodyPr/>
          <a:lstStyle/>
          <a:p>
            <a:pPr algn="just"/>
            <a:r>
              <a:rPr lang="ru-RU" sz="2000" dirty="0"/>
              <a:t>Правила и условия приема одинаковые на бюджетные и платные места</a:t>
            </a:r>
          </a:p>
          <a:p>
            <a:pPr algn="just"/>
            <a:r>
              <a:rPr lang="ru-RU" sz="2000" dirty="0"/>
              <a:t>Конкурсы на бюджетные и платные места раздельные</a:t>
            </a:r>
          </a:p>
          <a:p>
            <a:pPr algn="just"/>
            <a:r>
              <a:rPr lang="ru-RU" sz="2000" dirty="0"/>
              <a:t>Зачисление на платные места идет </a:t>
            </a:r>
            <a:r>
              <a:rPr lang="ru-RU" sz="2000" dirty="0">
                <a:solidFill>
                  <a:srgbClr val="FF0000"/>
                </a:solidFill>
              </a:rPr>
              <a:t>после</a:t>
            </a:r>
            <a:r>
              <a:rPr lang="ru-RU" sz="2000" dirty="0"/>
              <a:t> заполнения всех бюджетных мест</a:t>
            </a:r>
          </a:p>
          <a:p>
            <a:pPr algn="just"/>
            <a:r>
              <a:rPr lang="ru-RU" sz="2000" dirty="0"/>
              <a:t>Без согласия на зачисления и оригинала документа об образовании зачисление на платное не производится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028552-5F68-4A02-A28D-16B94A3F3C65}"/>
              </a:ext>
            </a:extLst>
          </p:cNvPr>
          <p:cNvSpPr/>
          <p:nvPr/>
        </p:nvSpPr>
        <p:spPr>
          <a:xfrm>
            <a:off x="263352" y="4159077"/>
            <a:ext cx="120253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ЗАЧИСЛЕНИЯ НА МЕСТА ОБ ОКАЗАНИИ ПЛАТНЫХ ОБРАЗОВАТЕЛЬНЫХ УСЛУГ</a:t>
            </a:r>
          </a:p>
          <a:p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 августа </a:t>
            </a:r>
            <a:r>
              <a:rPr lang="ru-RU" sz="2200" dirty="0"/>
              <a:t>- завершение приема документов, необходимых для зачисления, от лиц, включенных в конкурсные списки и желающих быть зачисленными на места об оказании платных образовательных услуг;</a:t>
            </a:r>
          </a:p>
          <a:p>
            <a:endParaRPr lang="ru-RU" sz="2200" dirty="0"/>
          </a:p>
          <a:p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 августа </a:t>
            </a:r>
            <a:r>
              <a:rPr lang="ru-RU" sz="2200" dirty="0"/>
              <a:t>- приказ о зачислении лиц, подавших документы, необходимые для зачисления, на места об оказании платных образовательных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9240462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6850" y="548680"/>
            <a:ext cx="9855200" cy="563562"/>
          </a:xfrm>
        </p:spPr>
        <p:txBody>
          <a:bodyPr/>
          <a:lstStyle/>
          <a:p>
            <a:r>
              <a:rPr lang="ru-RU" dirty="0"/>
              <a:t>Поступление на платные места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5360" y="1338263"/>
            <a:ext cx="11665296" cy="5092700"/>
          </a:xfrm>
        </p:spPr>
        <p:txBody>
          <a:bodyPr/>
          <a:lstStyle/>
          <a:p>
            <a:r>
              <a:rPr lang="ru-RU" sz="2400" dirty="0"/>
              <a:t>Стоимость обучения на 2021-2022 учебный год будет установлена </a:t>
            </a:r>
            <a:r>
              <a:rPr lang="ru-RU" sz="2400" dirty="0">
                <a:solidFill>
                  <a:srgbClr val="FF0000"/>
                </a:solidFill>
              </a:rPr>
              <a:t>к 1 июня 2021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6983"/>
              </p:ext>
            </p:extLst>
          </p:nvPr>
        </p:nvGraphicFramePr>
        <p:xfrm>
          <a:off x="983432" y="2209383"/>
          <a:ext cx="9324602" cy="4298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562409089"/>
                    </a:ext>
                  </a:extLst>
                </a:gridCol>
                <a:gridCol w="5148138">
                  <a:extLst>
                    <a:ext uri="{9D8B030D-6E8A-4147-A177-3AD203B41FA5}">
                      <a16:colId xmlns:a16="http://schemas.microsoft.com/office/drawing/2014/main" val="1158791897"/>
                    </a:ext>
                  </a:extLst>
                </a:gridCol>
              </a:tblGrid>
              <a:tr h="661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Стоимость обучения в 2019 и 2020 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7208655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Лечебное дело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152 323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538538"/>
                  </a:ext>
                </a:extLst>
              </a:tr>
              <a:tr h="382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Педиатрия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142 448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703683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Стоматология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165 979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758950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Фармация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146 650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4127962"/>
                  </a:ext>
                </a:extLst>
              </a:tr>
              <a:tr h="661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Медицинская биохимия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204 484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4142702"/>
                  </a:ext>
                </a:extLst>
              </a:tr>
              <a:tr h="661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Клиническая психология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124 416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55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756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548680"/>
            <a:ext cx="83300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i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Проходные баллы  прошлых лет</a:t>
            </a:r>
            <a:endParaRPr lang="ru-RU" sz="2200" b="1" i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29584"/>
              </p:ext>
            </p:extLst>
          </p:nvPr>
        </p:nvGraphicFramePr>
        <p:xfrm>
          <a:off x="1271464" y="1988840"/>
          <a:ext cx="10441160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941">
                  <a:extLst>
                    <a:ext uri="{9D8B030D-6E8A-4147-A177-3AD203B41FA5}">
                      <a16:colId xmlns:a16="http://schemas.microsoft.com/office/drawing/2014/main" val="776453705"/>
                    </a:ext>
                  </a:extLst>
                </a:gridCol>
                <a:gridCol w="1237471">
                  <a:extLst>
                    <a:ext uri="{9D8B030D-6E8A-4147-A177-3AD203B41FA5}">
                      <a16:colId xmlns:a16="http://schemas.microsoft.com/office/drawing/2014/main" val="2921020309"/>
                    </a:ext>
                  </a:extLst>
                </a:gridCol>
                <a:gridCol w="975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4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3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3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75458"/>
                  </a:ext>
                </a:extLst>
              </a:tr>
              <a:tr h="343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Платно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Платно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Платно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конкурс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Платно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49777"/>
                  </a:ext>
                </a:extLst>
              </a:tr>
              <a:tr h="481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Лечебное дело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241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165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246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74715"/>
                  </a:ext>
                </a:extLst>
              </a:tr>
              <a:tr h="483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Педиатрия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228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237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143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00351"/>
                  </a:ext>
                </a:extLst>
              </a:tr>
              <a:tr h="481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260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208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256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193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9605"/>
                  </a:ext>
                </a:extLst>
              </a:tr>
              <a:tr h="481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215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234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158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4507"/>
                  </a:ext>
                </a:extLst>
              </a:tr>
              <a:tr h="68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Медицинская биохимия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232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156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250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229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03703"/>
                  </a:ext>
                </a:extLst>
              </a:tr>
              <a:tr h="68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Клиническая психология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212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154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209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119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676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124744"/>
            <a:ext cx="11982366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latin typeface="Arial Black" panose="020B0A04020102020204" pitchFamily="34" charset="0"/>
                <a:cs typeface="+mn-cs"/>
              </a:rPr>
              <a:t>Проходной балл – это конкурсный балл последнего по рейтингу  зачисленного абитуриента</a:t>
            </a:r>
          </a:p>
        </p:txBody>
      </p:sp>
    </p:spTree>
    <p:extLst>
      <p:ext uri="{BB962C8B-B14F-4D97-AF65-F5344CB8AC3E}">
        <p14:creationId xmlns:p14="http://schemas.microsoft.com/office/powerpoint/2010/main" val="12332655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205821" y="568429"/>
            <a:ext cx="90185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rgbClr val="FFFF00"/>
                </a:solidFill>
              </a:rPr>
              <a:t>ПРЕДОСТАВЛЕНИЕ ОБЩЕЖИТИЯ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02" y="1225652"/>
            <a:ext cx="1169709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Университет располагает</a:t>
            </a:r>
            <a:r>
              <a:rPr lang="ru-RU" sz="2000" u="sng" dirty="0">
                <a:solidFill>
                  <a:srgbClr val="333539"/>
                </a:solidFill>
                <a:latin typeface="arial" panose="020B0604020202020204" pitchFamily="34" charset="0"/>
              </a:rPr>
              <a:t> </a:t>
            </a:r>
            <a:r>
              <a:rPr lang="ru-RU" sz="2000" u="sng" dirty="0">
                <a:solidFill>
                  <a:srgbClr val="0808DC"/>
                </a:solidFill>
                <a:latin typeface="arial" panose="020B0604020202020204" pitchFamily="34" charset="0"/>
                <a:hlinkClick r:id="rId2"/>
              </a:rPr>
              <a:t>5 общежитиями</a:t>
            </a:r>
            <a:r>
              <a:rPr lang="ru-RU" sz="2000" u="sng" dirty="0">
                <a:solidFill>
                  <a:srgbClr val="0808DC"/>
                </a:solidFill>
                <a:latin typeface="arial" panose="020B0604020202020204" pitchFamily="34" charset="0"/>
              </a:rPr>
              <a:t> (3 из которых расположены в непосредственной близости от корпуса ЯГМУ)</a:t>
            </a:r>
          </a:p>
          <a:p>
            <a:endParaRPr lang="ru-RU" sz="2000" b="1" dirty="0">
              <a:solidFill>
                <a:srgbClr val="004778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Решение о возможности предоставления места в общежитии и порядке заселения принимает жилищная комиссия </a:t>
            </a:r>
            <a:r>
              <a:rPr lang="ru-RU" sz="2000" b="1" dirty="0">
                <a:solidFill>
                  <a:srgbClr val="333539"/>
                </a:solidFill>
                <a:latin typeface="arial" panose="020B0604020202020204" pitchFamily="34" charset="0"/>
              </a:rPr>
              <a:t>после</a:t>
            </a:r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 поступления в Университет.</a:t>
            </a: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Очередность предоставления мест в общежитии:</a:t>
            </a: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1. студентам, имеющим социальные </a:t>
            </a:r>
            <a:r>
              <a:rPr lang="ru-RU" sz="2000" b="1" dirty="0">
                <a:solidFill>
                  <a:srgbClr val="333539"/>
                </a:solidFill>
                <a:latin typeface="arial" panose="020B0604020202020204" pitchFamily="34" charset="0"/>
              </a:rPr>
              <a:t>льготы</a:t>
            </a: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2. студентам, поступившим по </a:t>
            </a:r>
            <a:r>
              <a:rPr lang="ru-RU" sz="2000" b="1" dirty="0">
                <a:solidFill>
                  <a:srgbClr val="333539"/>
                </a:solidFill>
                <a:latin typeface="arial" panose="020B0604020202020204" pitchFamily="34" charset="0"/>
              </a:rPr>
              <a:t>целевому</a:t>
            </a:r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 направлению</a:t>
            </a: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3. студентам, поступившим по общему конкурсу (бюджет и </a:t>
            </a:r>
            <a:r>
              <a:rPr lang="ru-RU" sz="2000" dirty="0" err="1">
                <a:solidFill>
                  <a:srgbClr val="333539"/>
                </a:solidFill>
                <a:latin typeface="arial" panose="020B0604020202020204" pitchFamily="34" charset="0"/>
              </a:rPr>
              <a:t>внебюджет</a:t>
            </a:r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)</a:t>
            </a:r>
          </a:p>
          <a:p>
            <a:endParaRPr lang="ru-RU" sz="2000" b="0" i="0" dirty="0">
              <a:solidFill>
                <a:srgbClr val="333539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После 1 сентября места предоставляются по</a:t>
            </a:r>
            <a:r>
              <a:rPr lang="en-US" sz="2000" dirty="0">
                <a:solidFill>
                  <a:srgbClr val="333539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33539"/>
                </a:solidFill>
                <a:latin typeface="arial" panose="020B0604020202020204" pitchFamily="34" charset="0"/>
              </a:rPr>
              <a:t>мере их появления в течение всего года.</a:t>
            </a:r>
          </a:p>
          <a:p>
            <a:endParaRPr lang="ru-RU" b="0" i="0" dirty="0">
              <a:solidFill>
                <a:srgbClr val="3335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44587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695400" y="511176"/>
            <a:ext cx="9972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 Среднее профессиональное образование (СПО)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16039"/>
            <a:ext cx="1133220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32323"/>
                </a:solidFill>
                <a:latin typeface="arial" panose="020B0604020202020204" pitchFamily="34" charset="0"/>
              </a:rPr>
              <a:t>Специальность 33.02.01 "Фармация"</a:t>
            </a:r>
          </a:p>
          <a:p>
            <a:pPr algn="ctr"/>
            <a:r>
              <a:rPr lang="ru-RU" sz="2800" b="1" dirty="0"/>
              <a:t>(</a:t>
            </a:r>
            <a:r>
              <a:rPr lang="ru-RU" sz="2800" b="1" dirty="0">
                <a:solidFill>
                  <a:srgbClr val="FF0000"/>
                </a:solidFill>
              </a:rPr>
              <a:t>ПЛАТНО</a:t>
            </a:r>
            <a:r>
              <a:rPr lang="ru-RU" sz="2800" b="1" dirty="0"/>
              <a:t>)</a:t>
            </a:r>
          </a:p>
          <a:p>
            <a:r>
              <a:rPr lang="ru-RU" sz="2800" b="1" dirty="0"/>
              <a:t>На базе 11 классов:</a:t>
            </a:r>
          </a:p>
          <a:p>
            <a:r>
              <a:rPr lang="ru-RU" sz="2800" b="1" dirty="0"/>
              <a:t>Очно, 2 года 10 месяцев – 30 мест</a:t>
            </a:r>
          </a:p>
          <a:p>
            <a:endParaRPr lang="ru-RU" sz="2800" b="1" dirty="0"/>
          </a:p>
          <a:p>
            <a:r>
              <a:rPr lang="ru-RU" sz="2800" b="1" dirty="0"/>
              <a:t>На базе профильного СПО и ВО:</a:t>
            </a:r>
          </a:p>
          <a:p>
            <a:r>
              <a:rPr lang="ru-RU" sz="2800" b="1" dirty="0"/>
              <a:t>Очно-заочно, 2 года – 20 мест</a:t>
            </a:r>
          </a:p>
          <a:p>
            <a:endParaRPr lang="ru-RU" sz="2800" b="1" dirty="0"/>
          </a:p>
          <a:p>
            <a:r>
              <a:rPr lang="ru-RU" sz="2800" b="1" dirty="0"/>
              <a:t>Без результатов ЕГЭ и вступительных испытаний</a:t>
            </a:r>
          </a:p>
          <a:p>
            <a:endParaRPr lang="ru-RU" sz="2800" b="1" dirty="0"/>
          </a:p>
          <a:p>
            <a:r>
              <a:rPr lang="ru-RU" sz="2500" b="1" dirty="0"/>
              <a:t>Низкая стоимость обучения, короче срок обучения, легче </a:t>
            </a:r>
          </a:p>
          <a:p>
            <a:r>
              <a:rPr lang="ru-RU" sz="2500" b="1" dirty="0"/>
              <a:t>учиться, позволяет работать в аптеке, перспектива карьерного роста</a:t>
            </a:r>
          </a:p>
          <a:p>
            <a:endParaRPr lang="ru-RU" sz="2000" dirty="0"/>
          </a:p>
        </p:txBody>
      </p:sp>
      <p:pic>
        <p:nvPicPr>
          <p:cNvPr id="1026" name="Picture 2" descr="http://xn--80a0abe2a.xn--p1ai/_bd/16/05759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700808"/>
            <a:ext cx="44244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59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2459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7" name="Rectangle 19"/>
          <p:cNvSpPr>
            <a:spLocks noChangeArrowheads="1"/>
          </p:cNvSpPr>
          <p:nvPr/>
        </p:nvSpPr>
        <p:spPr bwMode="auto">
          <a:xfrm>
            <a:off x="240257" y="2615073"/>
            <a:ext cx="59046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lvl="3">
              <a:lnSpc>
                <a:spcPct val="150000"/>
              </a:lnSpc>
            </a:pPr>
            <a:r>
              <a:rPr lang="ru-RU" altLang="ja-JP" sz="2000" b="1" dirty="0"/>
              <a:t>31.05.01 – лечебное дело – 6 лет</a:t>
            </a:r>
          </a:p>
          <a:p>
            <a:pPr marL="3175" lvl="3">
              <a:lnSpc>
                <a:spcPct val="150000"/>
              </a:lnSpc>
            </a:pPr>
            <a:r>
              <a:rPr lang="ru-RU" altLang="ja-JP" sz="2000" b="1" dirty="0"/>
              <a:t>31.05.02 – педиатрия – 6 лет</a:t>
            </a:r>
          </a:p>
          <a:p>
            <a:pPr marL="3175" lvl="3">
              <a:lnSpc>
                <a:spcPct val="150000"/>
              </a:lnSpc>
            </a:pPr>
            <a:r>
              <a:rPr lang="ru-RU" altLang="ja-JP" sz="2000" b="1" dirty="0"/>
              <a:t>31.05.03 – стоматология – 5 лет</a:t>
            </a:r>
          </a:p>
          <a:p>
            <a:pPr marL="3175" lvl="3">
              <a:lnSpc>
                <a:spcPct val="150000"/>
              </a:lnSpc>
            </a:pPr>
            <a:r>
              <a:rPr lang="ru-RU" altLang="ja-JP" sz="2000" b="1" dirty="0"/>
              <a:t>33.05.01 – фармация – 5 лет</a:t>
            </a:r>
          </a:p>
          <a:p>
            <a:pPr marL="3175" lvl="3">
              <a:lnSpc>
                <a:spcPct val="150000"/>
              </a:lnSpc>
            </a:pPr>
            <a:r>
              <a:rPr lang="ru-RU" altLang="ja-JP" sz="2000" b="1" dirty="0"/>
              <a:t>30.05.01 – медицинская биохимия – 6 лет</a:t>
            </a:r>
          </a:p>
        </p:txBody>
      </p:sp>
      <p:sp>
        <p:nvSpPr>
          <p:cNvPr id="24588" name="AutoShape 20"/>
          <p:cNvSpPr>
            <a:spLocks/>
          </p:cNvSpPr>
          <p:nvPr/>
        </p:nvSpPr>
        <p:spPr bwMode="auto">
          <a:xfrm>
            <a:off x="5693995" y="2599185"/>
            <a:ext cx="804009" cy="2457716"/>
          </a:xfrm>
          <a:prstGeom prst="rightBrace">
            <a:avLst>
              <a:gd name="adj1" fmla="val 31062"/>
              <a:gd name="adj2" fmla="val 563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Rectangle 21"/>
          <p:cNvSpPr>
            <a:spLocks noChangeArrowheads="1"/>
          </p:cNvSpPr>
          <p:nvPr/>
        </p:nvSpPr>
        <p:spPr bwMode="auto">
          <a:xfrm>
            <a:off x="8188623" y="3921797"/>
            <a:ext cx="243778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lnSpc>
                <a:spcPct val="95000"/>
              </a:lnSpc>
            </a:pPr>
            <a:r>
              <a:rPr lang="ru-RU" b="1" dirty="0">
                <a:solidFill>
                  <a:srgbClr val="C00000"/>
                </a:solidFill>
              </a:rPr>
              <a:t> Химия</a:t>
            </a:r>
          </a:p>
          <a:p>
            <a:pPr marL="0" lvl="2" algn="ctr">
              <a:lnSpc>
                <a:spcPct val="95000"/>
              </a:lnSpc>
            </a:pPr>
            <a:r>
              <a:rPr lang="ru-RU" b="1" dirty="0">
                <a:solidFill>
                  <a:srgbClr val="C00000"/>
                </a:solidFill>
              </a:rPr>
              <a:t> Биология</a:t>
            </a:r>
          </a:p>
          <a:p>
            <a:pPr marL="0" lvl="2" algn="ctr">
              <a:lnSpc>
                <a:spcPct val="95000"/>
              </a:lnSpc>
            </a:pPr>
            <a:r>
              <a:rPr lang="ru-RU" b="1" dirty="0">
                <a:solidFill>
                  <a:srgbClr val="C00000"/>
                </a:solidFill>
              </a:rPr>
              <a:t> Русский язык</a:t>
            </a:r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6422108" y="2645666"/>
            <a:ext cx="350751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/>
              <a:t>Вступительные испытания, проводимые Университетом самостоятельно</a:t>
            </a:r>
          </a:p>
        </p:txBody>
      </p:sp>
      <p:sp>
        <p:nvSpPr>
          <p:cNvPr id="24591" name="AutoShape 25"/>
          <p:cNvSpPr>
            <a:spLocks noChangeArrowheads="1"/>
          </p:cNvSpPr>
          <p:nvPr/>
        </p:nvSpPr>
        <p:spPr bwMode="auto">
          <a:xfrm>
            <a:off x="10099276" y="2755245"/>
            <a:ext cx="1800225" cy="8125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10325603" y="3015513"/>
            <a:ext cx="157389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ЕГЭ</a:t>
            </a: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white">
          <a:xfrm>
            <a:off x="1378946" y="1372902"/>
            <a:ext cx="6697985" cy="5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ЯГМУ можно подать заявления одновременно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 специальности 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39547" y="3258184"/>
            <a:ext cx="3129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*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-96688" y="464222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C5B302F9-C55E-4B93-B1A6-F021FB270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03" y="5348617"/>
            <a:ext cx="7777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lvl="3"/>
            <a:r>
              <a:rPr lang="ru-RU" sz="2000" b="1" dirty="0"/>
              <a:t>37.05.01</a:t>
            </a:r>
            <a:r>
              <a:rPr lang="ru-RU" altLang="ja-JP" sz="2000" b="1" dirty="0"/>
              <a:t> – клиническая психология </a:t>
            </a:r>
            <a:r>
              <a:rPr lang="ru-RU" altLang="ja-JP" sz="2800" b="1" dirty="0"/>
              <a:t>– </a:t>
            </a:r>
            <a:r>
              <a:rPr lang="ru-RU" altLang="ja-JP" sz="2000" b="1" dirty="0"/>
              <a:t>5 лет 6 мес.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2739B60-4E92-4E67-A877-7E7CA094C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575" y="5348617"/>
            <a:ext cx="4759877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lnSpc>
                <a:spcPct val="95000"/>
              </a:lnSpc>
            </a:pPr>
            <a:r>
              <a:rPr lang="ru-RU" b="1" dirty="0">
                <a:solidFill>
                  <a:srgbClr val="C00000"/>
                </a:solidFill>
              </a:rPr>
              <a:t>Математика (профильный уровень)</a:t>
            </a:r>
          </a:p>
          <a:p>
            <a:pPr marL="0" lvl="2" algn="ctr">
              <a:lnSpc>
                <a:spcPct val="95000"/>
              </a:lnSpc>
            </a:pPr>
            <a:r>
              <a:rPr lang="ru-RU" b="1" dirty="0">
                <a:solidFill>
                  <a:srgbClr val="C00000"/>
                </a:solidFill>
              </a:rPr>
              <a:t>Биология </a:t>
            </a:r>
          </a:p>
          <a:p>
            <a:pPr marL="0" lvl="2" algn="ctr">
              <a:lnSpc>
                <a:spcPct val="95000"/>
              </a:lnSpc>
            </a:pPr>
            <a:r>
              <a:rPr lang="ru-RU" b="1" dirty="0">
                <a:solidFill>
                  <a:srgbClr val="C00000"/>
                </a:solidFill>
              </a:rPr>
              <a:t>Русский язык 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863124" y="1473353"/>
            <a:ext cx="403637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/>
              <a:t>Результаты </a:t>
            </a:r>
          </a:p>
          <a:p>
            <a:pPr algn="ctr">
              <a:lnSpc>
                <a:spcPct val="90000"/>
              </a:lnSpc>
            </a:pPr>
            <a:r>
              <a:rPr lang="ru-RU" b="1" i="1" dirty="0"/>
              <a:t>вступительных испытаний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668000" y="2030539"/>
            <a:ext cx="455316" cy="54391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8076931" y="2056734"/>
            <a:ext cx="422785" cy="47542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137802" y="1259237"/>
            <a:ext cx="1211304" cy="691372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22067" y="1408141"/>
            <a:ext cx="104277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/>
              <a:t>Новое!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0016" y="119675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  <a:hlinkClick r:id="rId2"/>
              </a:rPr>
              <a:t>:</a:t>
            </a:r>
            <a:r>
              <a:rPr lang="ru-RU" sz="2000" b="1" dirty="0">
                <a:solidFill>
                  <a:srgbClr val="FF0000"/>
                </a:solidFill>
                <a:sym typeface="Wingdings" panose="05000000000000000000" pitchFamily="2" charset="2"/>
                <a:hlinkClick r:id="rId2"/>
              </a:rPr>
              <a:t>//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  <a:hlinkClick r:id="rId2"/>
              </a:rPr>
              <a:t>ysmu</a:t>
            </a:r>
            <a:r>
              <a:rPr lang="en-US" sz="2000" b="1" dirty="0">
                <a:solidFill>
                  <a:srgbClr val="FF0000"/>
                </a:solidFill>
                <a:hlinkClick r:id="rId2"/>
              </a:rPr>
              <a:t>.ru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ПОСТУПАЮЩИМ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Высшее образование - </a:t>
            </a:r>
            <a:r>
              <a:rPr lang="ru-RU" sz="2000" b="1" dirty="0" err="1">
                <a:solidFill>
                  <a:srgbClr val="FF0000"/>
                </a:solidFill>
              </a:rPr>
              <a:t>специалитет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49" t="2631" r="28626" b="644"/>
          <a:stretch/>
        </p:blipFill>
        <p:spPr>
          <a:xfrm>
            <a:off x="191343" y="0"/>
            <a:ext cx="53831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3236" y="2985953"/>
            <a:ext cx="487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Контакты приемной комиссии</a:t>
            </a:r>
          </a:p>
          <a:p>
            <a:pPr algn="r"/>
            <a:r>
              <a:rPr lang="ru-RU" b="1" dirty="0"/>
              <a:t> ФГБОУ ВО ЯГМУ Минздрава России:</a:t>
            </a:r>
            <a:endParaRPr lang="ru-RU" dirty="0"/>
          </a:p>
          <a:p>
            <a:pPr algn="r"/>
            <a:r>
              <a:rPr lang="ru-RU" b="1" dirty="0"/>
              <a:t>Адрес:</a:t>
            </a:r>
            <a:r>
              <a:rPr lang="ru-RU" dirty="0"/>
              <a:t> 150054 Россия, </a:t>
            </a:r>
            <a:endParaRPr lang="en-US" dirty="0"/>
          </a:p>
          <a:p>
            <a:pPr algn="r"/>
            <a:r>
              <a:rPr lang="ru-RU" dirty="0"/>
              <a:t>г. Ярославль, ул. Чкалова,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0132" y="4287596"/>
            <a:ext cx="288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Телефон: </a:t>
            </a:r>
          </a:p>
          <a:p>
            <a:r>
              <a:rPr lang="ru-RU" b="1" dirty="0">
                <a:latin typeface="Arial Black" panose="020B0A04020102020204" pitchFamily="34" charset="0"/>
              </a:rPr>
              <a:t>+7 (4852) 32-29-75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+7 930-100-01-07,</a:t>
            </a:r>
          </a:p>
          <a:p>
            <a:r>
              <a:rPr lang="ru-RU" dirty="0">
                <a:latin typeface="Arial Black" panose="020B0A04020102020204" pitchFamily="34" charset="0"/>
              </a:rPr>
              <a:t>+7 910-973-04-45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492" y="5589240"/>
            <a:ext cx="520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Электронная почта:</a:t>
            </a:r>
          </a:p>
          <a:p>
            <a:pPr algn="ctr"/>
            <a:r>
              <a:rPr lang="en-US" sz="2400" b="1" dirty="0"/>
              <a:t>ysmupriem@mail.ru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560383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359"/>
            <a:ext cx="2664296" cy="23056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5173" y="4005064"/>
            <a:ext cx="10363200" cy="1417434"/>
          </a:xfrm>
        </p:spPr>
        <p:txBody>
          <a:bodyPr/>
          <a:lstStyle/>
          <a:p>
            <a:pPr algn="ctr"/>
            <a:r>
              <a:rPr lang="ru-RU" sz="3000" cap="none" dirty="0">
                <a:solidFill>
                  <a:srgbClr val="FF0000"/>
                </a:solidFill>
              </a:rPr>
              <a:t>Надеемся, что Вы станете студентами нашего Университета и впишите новые страницы </a:t>
            </a:r>
            <a:r>
              <a:rPr lang="en-US" sz="3000" cap="none" dirty="0">
                <a:solidFill>
                  <a:srgbClr val="FF0000"/>
                </a:solidFill>
              </a:rPr>
              <a:t/>
            </a:r>
            <a:br>
              <a:rPr lang="en-US" sz="3000" cap="none" dirty="0">
                <a:solidFill>
                  <a:srgbClr val="FF0000"/>
                </a:solidFill>
              </a:rPr>
            </a:br>
            <a:r>
              <a:rPr lang="ru-RU" sz="3000" cap="none" dirty="0">
                <a:solidFill>
                  <a:srgbClr val="FF0000"/>
                </a:solidFill>
              </a:rPr>
              <a:t>в историю нашей </a:t>
            </a:r>
            <a:r>
              <a:rPr lang="en-US" sz="3000" cap="none" dirty="0">
                <a:solidFill>
                  <a:srgbClr val="FF0000"/>
                </a:solidFill>
              </a:rPr>
              <a:t>Alma-mater!</a:t>
            </a:r>
            <a:endParaRPr lang="ru-RU" sz="3000" cap="none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1344" y="1087093"/>
            <a:ext cx="11856640" cy="2796681"/>
          </a:xfrm>
        </p:spPr>
        <p:txBody>
          <a:bodyPr/>
          <a:lstStyle/>
          <a:p>
            <a:pPr algn="ctr"/>
            <a:r>
              <a:rPr lang="ru-RU" sz="3000" dirty="0"/>
              <a:t>Приемная комиссия и коллектив </a:t>
            </a:r>
            <a:endParaRPr lang="en-US" sz="3000" dirty="0"/>
          </a:p>
          <a:p>
            <a:pPr algn="ctr"/>
            <a:r>
              <a:rPr lang="ru-RU" sz="3000" dirty="0"/>
              <a:t>Ярославского медицинского университета </a:t>
            </a:r>
          </a:p>
          <a:p>
            <a:pPr algn="ctr"/>
            <a:r>
              <a:rPr lang="ru-RU" sz="3000" dirty="0"/>
              <a:t>желает всем поступающим плодотворной подготовки, успешной сдачи ЕГЭ, </a:t>
            </a:r>
          </a:p>
          <a:p>
            <a:pPr algn="ctr"/>
            <a:r>
              <a:rPr lang="ru-RU" sz="3000" dirty="0"/>
              <a:t>сил, энергии и терпения!</a:t>
            </a:r>
          </a:p>
        </p:txBody>
      </p:sp>
    </p:spTree>
    <p:extLst>
      <p:ext uri="{BB962C8B-B14F-4D97-AF65-F5344CB8AC3E}">
        <p14:creationId xmlns:p14="http://schemas.microsoft.com/office/powerpoint/2010/main" val="199711518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06" y="1268760"/>
            <a:ext cx="7248806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493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50185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6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180" name="Rectangle 5"/>
          <p:cNvSpPr>
            <a:spLocks noChangeArrowheads="1"/>
          </p:cNvSpPr>
          <p:nvPr/>
        </p:nvSpPr>
        <p:spPr bwMode="white">
          <a:xfrm>
            <a:off x="0" y="570782"/>
            <a:ext cx="1192864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FFFFFF"/>
                </a:solidFill>
              </a:rPr>
              <a:t>Вступительные испытания</a:t>
            </a:r>
            <a:r>
              <a:rPr lang="ru-RU" sz="2400" b="1" dirty="0">
                <a:solidFill>
                  <a:srgbClr val="FFFF00"/>
                </a:solidFill>
              </a:rPr>
              <a:t>, проводимые университетом самостоятельно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118946" y="1228877"/>
            <a:ext cx="11928648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7063" indent="-627063"/>
            <a:r>
              <a:rPr lang="ru-RU" sz="2000" b="1" dirty="0">
                <a:solidFill>
                  <a:srgbClr val="FF0000"/>
                </a:solidFill>
              </a:rPr>
              <a:t>Поступающие, имеющие право на вступительные испытания в Университете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1. По всем предметам и вне зависимости от участия в сдаче ЕГЭ:</a:t>
            </a:r>
          </a:p>
          <a:p>
            <a:pPr algn="just">
              <a:lnSpc>
                <a:spcPct val="150000"/>
              </a:lnSpc>
            </a:pPr>
            <a:r>
              <a:rPr lang="ru-RU" sz="1700" dirty="0"/>
              <a:t>а) дети-инвалиды, инвалиды;</a:t>
            </a:r>
          </a:p>
          <a:p>
            <a:pPr algn="just">
              <a:lnSpc>
                <a:spcPct val="150000"/>
              </a:lnSpc>
            </a:pPr>
            <a:r>
              <a:rPr lang="ru-RU" sz="1700" dirty="0"/>
              <a:t>б) иностранные граждане;</a:t>
            </a:r>
          </a:p>
          <a:p>
            <a:pPr algn="just">
              <a:lnSpc>
                <a:spcPct val="150000"/>
              </a:lnSpc>
            </a:pPr>
            <a:r>
              <a:rPr lang="ru-RU" sz="1700" dirty="0"/>
              <a:t>в) лица, поступающие на базе высшего образования</a:t>
            </a:r>
          </a:p>
          <a:p>
            <a:pPr algn="just">
              <a:lnSpc>
                <a:spcPct val="150000"/>
              </a:lnSpc>
            </a:pPr>
            <a:r>
              <a:rPr lang="ru-RU" sz="1900" b="1" dirty="0"/>
              <a:t>2. По тем предметам, по которым поступающий не сдавал ЕГЭ в текущем году:</a:t>
            </a:r>
          </a:p>
          <a:p>
            <a:pPr algn="just">
              <a:lnSpc>
                <a:spcPct val="150000"/>
              </a:lnSpc>
            </a:pPr>
            <a:r>
              <a:rPr lang="ru-RU" sz="1700" dirty="0"/>
              <a:t>г) лица, получившие документ о среднем общем образовании в иностранной организации;</a:t>
            </a:r>
          </a:p>
          <a:p>
            <a:pPr algn="just">
              <a:lnSpc>
                <a:spcPct val="150000"/>
              </a:lnSpc>
            </a:pPr>
            <a:r>
              <a:rPr lang="ru-RU" sz="1700" dirty="0"/>
              <a:t>д) поступающие, которые в текущем или предшествующем году получили документ о среднем общем образовании и прошли государственную итоговую аттестацию по образовательной программе среднего общего образования в форме государственного выпускного экзамена по одному или нескольким предметам и не сдавали ЕГЭ в текущем календарном году 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7084" y="42035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B3B724-A340-4224-9001-E2C5F8512C2D}"/>
              </a:ext>
            </a:extLst>
          </p:cNvPr>
          <p:cNvSpPr/>
          <p:nvPr/>
        </p:nvSpPr>
        <p:spPr>
          <a:xfrm>
            <a:off x="118945" y="5509103"/>
            <a:ext cx="11161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rgbClr val="FF0000"/>
                </a:solidFill>
              </a:rPr>
              <a:t>Все остальные поступающие, в том числе поступающие на базе среднего профессионального образования </a:t>
            </a:r>
            <a:r>
              <a:rPr lang="ru-RU" sz="2200" b="1" i="1" u="sng" dirty="0">
                <a:solidFill>
                  <a:srgbClr val="FF0000"/>
                </a:solidFill>
              </a:rPr>
              <a:t>предоставляют результаты ЕГЭ</a:t>
            </a:r>
            <a:endParaRPr lang="ru-RU" sz="2200" b="1" i="1" u="sng" dirty="0"/>
          </a:p>
        </p:txBody>
      </p:sp>
      <p:sp>
        <p:nvSpPr>
          <p:cNvPr id="14" name="WordArt 137">
            <a:extLst>
              <a:ext uri="{FF2B5EF4-FFF2-40B4-BE49-F238E27FC236}">
                <a16:creationId xmlns:a16="http://schemas.microsoft.com/office/drawing/2014/main" id="{3B062BA1-DE56-4D54-A4AB-496F21228D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80367" y="5289530"/>
            <a:ext cx="359955" cy="930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!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87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44" name="Group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68981"/>
              </p:ext>
            </p:extLst>
          </p:nvPr>
        </p:nvGraphicFramePr>
        <p:xfrm>
          <a:off x="479376" y="1724026"/>
          <a:ext cx="10801199" cy="3293976"/>
        </p:xfrm>
        <a:graphic>
          <a:graphicData uri="http://schemas.openxmlformats.org/drawingml/2006/table">
            <a:tbl>
              <a:tblPr/>
              <a:tblGrid>
                <a:gridCol w="391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Медицинская биохимия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Лечебное дело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Педиатрия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Стоматология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Фармация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buNone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itchFamily="34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FillTx/>
                          <a:latin typeface="Tahoma" pitchFamily="34" charset="0"/>
                          <a:cs typeface="Times New Roman" pitchFamily="18" charset="0"/>
                        </a:rPr>
                        <a:t>Клиническая психология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FillTx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FillTx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FillTx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217" name="Rectangle 405"/>
          <p:cNvSpPr>
            <a:spLocks noChangeArrowheads="1"/>
          </p:cNvSpPr>
          <p:nvPr/>
        </p:nvSpPr>
        <p:spPr bwMode="auto">
          <a:xfrm>
            <a:off x="190103" y="556293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+mn-lt"/>
              </a:rPr>
              <a:t>Минимальное количество баллов по ЕГЭ и вступительным испытаниям, подтверждающее их успешное прохождение в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2021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году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9413" y="44624"/>
            <a:ext cx="883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 txBox="1">
            <a:spLocks noGrp="1"/>
          </p:cNvSpPr>
          <p:nvPr/>
        </p:nvSpPr>
        <p:spPr bwMode="auto">
          <a:xfrm>
            <a:off x="8305800" y="269876"/>
            <a:ext cx="2133600" cy="246063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en-US" sz="1000">
                <a:latin typeface="+mn-lt"/>
                <a:cs typeface="+mn-cs"/>
              </a:rPr>
              <a:t>www.themegallery.com</a:t>
            </a: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34830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1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0" name="Rectangle 5"/>
          <p:cNvSpPr>
            <a:spLocks noChangeArrowheads="1"/>
          </p:cNvSpPr>
          <p:nvPr/>
        </p:nvSpPr>
        <p:spPr bwMode="white">
          <a:xfrm>
            <a:off x="176237" y="1198636"/>
            <a:ext cx="1163223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rgbClr val="C00000"/>
                </a:solidFill>
              </a:rPr>
              <a:t>Перечень документов для предоставления в приемную комиссию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176237" y="1762199"/>
            <a:ext cx="121920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</a:pPr>
            <a:r>
              <a:rPr lang="ru-RU" sz="2000" dirty="0">
                <a:latin typeface="+mj-lt"/>
              </a:rPr>
              <a:t>	Документы принимаются при наличии документа, удостоверяющего личность и гражданство (паспорт)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dirty="0">
                <a:latin typeface="+mj-lt"/>
              </a:rPr>
              <a:t>Заявление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dirty="0">
                <a:latin typeface="+mj-lt"/>
              </a:rPr>
              <a:t>Документ, удостоверяющий личность и гражданство</a:t>
            </a:r>
            <a:r>
              <a:rPr lang="ru-RU" sz="2000" dirty="0">
                <a:latin typeface="+mj-lt"/>
              </a:rPr>
              <a:t> (копия)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dirty="0">
                <a:latin typeface="+mj-lt"/>
              </a:rPr>
              <a:t>Документ об образовании в полном объеме с приложениями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аттестат о среднем общем образовании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диплом о среднем профессиональном образовании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диплом о  высшем образовании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ru-RU" sz="2000" dirty="0">
              <a:latin typeface="+mj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</a:rPr>
              <a:t>Медицинская справка формы №</a:t>
            </a:r>
            <a:r>
              <a:rPr lang="ru-RU" b="1" dirty="0" smtClean="0">
                <a:latin typeface="+mj-lt"/>
              </a:rPr>
              <a:t>086-у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(срок действия 1 год)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826" name="AutoShape 7"/>
          <p:cNvSpPr>
            <a:spLocks noChangeArrowheads="1"/>
          </p:cNvSpPr>
          <p:nvPr/>
        </p:nvSpPr>
        <p:spPr bwMode="auto">
          <a:xfrm rot="20006636">
            <a:off x="5733411" y="3755951"/>
            <a:ext cx="701195" cy="168064"/>
          </a:xfrm>
          <a:prstGeom prst="rightArrow">
            <a:avLst>
              <a:gd name="adj1" fmla="val 50000"/>
              <a:gd name="adj2" fmla="val 182967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0"/>
          <p:cNvSpPr>
            <a:spLocks noChangeArrowheads="1"/>
          </p:cNvSpPr>
          <p:nvPr/>
        </p:nvSpPr>
        <p:spPr bwMode="auto">
          <a:xfrm rot="1615304">
            <a:off x="5682902" y="4331557"/>
            <a:ext cx="722580" cy="159373"/>
          </a:xfrm>
          <a:prstGeom prst="rightArrow">
            <a:avLst>
              <a:gd name="adj1" fmla="val 50000"/>
              <a:gd name="adj2" fmla="val 182967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6425526" y="4346170"/>
            <a:ext cx="1331326" cy="378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+mj-lt"/>
              </a:rPr>
              <a:t>Оригиналы</a:t>
            </a:r>
            <a:endParaRPr lang="ru-RU" sz="1600" dirty="0">
              <a:latin typeface="+mj-lt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6435186" y="3654583"/>
            <a:ext cx="1321666" cy="350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latin typeface="+mj-lt"/>
            </a:endParaRPr>
          </a:p>
          <a:p>
            <a:pPr algn="ctr"/>
            <a:r>
              <a:rPr lang="ru-RU" sz="1600" dirty="0">
                <a:latin typeface="Arial Black" pitchFamily="34" charset="0"/>
              </a:rPr>
              <a:t>Копии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423195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 txBox="1">
            <a:spLocks noGrp="1"/>
          </p:cNvSpPr>
          <p:nvPr/>
        </p:nvSpPr>
        <p:spPr bwMode="auto">
          <a:xfrm>
            <a:off x="8305800" y="269876"/>
            <a:ext cx="2133600" cy="246063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en-US" sz="1000">
                <a:latin typeface="+mn-lt"/>
                <a:cs typeface="+mn-cs"/>
              </a:rPr>
              <a:t>www.themegallery.com</a:t>
            </a: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34830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1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0" name="Rectangle 5"/>
          <p:cNvSpPr>
            <a:spLocks noChangeArrowheads="1"/>
          </p:cNvSpPr>
          <p:nvPr/>
        </p:nvSpPr>
        <p:spPr bwMode="white">
          <a:xfrm>
            <a:off x="176237" y="1198636"/>
            <a:ext cx="1163223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rgbClr val="C00000"/>
                </a:solidFill>
              </a:rPr>
              <a:t>Перечень документов для предоставления в приемную комиссию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-283648" y="1651002"/>
            <a:ext cx="1247564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</a:pPr>
            <a:r>
              <a:rPr lang="ru-RU" sz="2000" dirty="0">
                <a:latin typeface="+mj-lt"/>
              </a:rPr>
              <a:t>	Документы принимаются при наличии документа, удостоверяющего личность и гражданство (паспорт)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</a:rPr>
              <a:t>Документы подтверждающие право на льготы (при наличии)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</a:rPr>
              <a:t>Документы, подтверждающие индивидуальные достижения (при наличии)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</a:rPr>
              <a:t>СНИЛС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/>
              <a:t>4 фотографии размером 3x4 см.</a:t>
            </a:r>
            <a:r>
              <a:rPr lang="ru-RU" dirty="0"/>
              <a:t> </a:t>
            </a:r>
            <a:r>
              <a:rPr lang="ru-RU" sz="1600" dirty="0"/>
              <a:t>(чёрно-белых или цветных</a:t>
            </a:r>
            <a:r>
              <a:rPr lang="ru-RU" sz="1600" dirty="0" smtClean="0"/>
              <a:t>) – можно в момент подачи документов для зачисления</a:t>
            </a:r>
            <a:endParaRPr lang="ru-RU" sz="1600" b="1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b="1" dirty="0">
                <a:latin typeface="+mj-lt"/>
              </a:rPr>
              <a:t>К 1 сентября 2021 года – </a:t>
            </a:r>
            <a:r>
              <a:rPr lang="ru-RU" dirty="0">
                <a:latin typeface="+mj-lt"/>
              </a:rPr>
              <a:t>результаты медицинских осмотров в соответствии с </a:t>
            </a:r>
            <a:r>
              <a:rPr lang="ru-RU" dirty="0">
                <a:solidFill>
                  <a:srgbClr val="003366"/>
                </a:solidFill>
              </a:rPr>
              <a:t>Приказом Министерства здравоохранения и социального развития Российской Федерации от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rgbClr val="003366"/>
                </a:solidFill>
              </a:rPr>
              <a:t>    </a:t>
            </a:r>
            <a:r>
              <a:rPr lang="ru-RU" dirty="0">
                <a:solidFill>
                  <a:srgbClr val="C00000"/>
                </a:solidFill>
              </a:rPr>
              <a:t>12 апреля 2011 г. № 302н.  (срок действия 1 год)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423195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12024" y="4529174"/>
            <a:ext cx="56683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tabLst>
                <a:tab pos="539750" algn="ctr"/>
              </a:tabLst>
            </a:pPr>
            <a:r>
              <a:rPr lang="ru-RU" dirty="0"/>
              <a:t>При поступлении на обучение по специальностям: </a:t>
            </a:r>
          </a:p>
          <a:p>
            <a:pPr algn="r">
              <a:tabLst>
                <a:tab pos="539750" algn="ctr"/>
              </a:tabLst>
            </a:pPr>
            <a:r>
              <a:rPr lang="ru-RU" dirty="0">
                <a:solidFill>
                  <a:srgbClr val="CC0000"/>
                </a:solidFill>
              </a:rPr>
              <a:t>30.05.01 – "Медицинская биохимия</a:t>
            </a:r>
            <a:r>
              <a:rPr lang="ru-RU" dirty="0" smtClean="0">
                <a:solidFill>
                  <a:srgbClr val="CC0000"/>
                </a:solidFill>
              </a:rPr>
              <a:t>" </a:t>
            </a:r>
            <a:endParaRPr lang="ru-RU" dirty="0">
              <a:solidFill>
                <a:srgbClr val="CC0000"/>
              </a:solidFill>
            </a:endParaRPr>
          </a:p>
          <a:p>
            <a:pPr algn="r">
              <a:tabLst>
                <a:tab pos="539750" algn="ctr"/>
              </a:tabLst>
            </a:pPr>
            <a:r>
              <a:rPr lang="ru-RU" dirty="0">
                <a:solidFill>
                  <a:srgbClr val="CC0000"/>
                </a:solidFill>
              </a:rPr>
              <a:t>31.05.01 – "Лечебное дело</a:t>
            </a:r>
            <a:r>
              <a:rPr lang="ru-RU" dirty="0" smtClean="0">
                <a:solidFill>
                  <a:srgbClr val="CC0000"/>
                </a:solidFill>
              </a:rPr>
              <a:t>" </a:t>
            </a:r>
            <a:endParaRPr lang="ru-RU" dirty="0">
              <a:solidFill>
                <a:srgbClr val="CC0000"/>
              </a:solidFill>
            </a:endParaRPr>
          </a:p>
          <a:p>
            <a:pPr algn="r">
              <a:tabLst>
                <a:tab pos="539750" algn="ctr"/>
              </a:tabLst>
            </a:pPr>
            <a:r>
              <a:rPr lang="ru-RU" dirty="0">
                <a:solidFill>
                  <a:srgbClr val="CC0000"/>
                </a:solidFill>
              </a:rPr>
              <a:t>31.05.02 – "Педиатрия</a:t>
            </a:r>
            <a:r>
              <a:rPr lang="ru-RU" dirty="0" smtClean="0">
                <a:solidFill>
                  <a:srgbClr val="CC0000"/>
                </a:solidFill>
              </a:rPr>
              <a:t>" </a:t>
            </a:r>
            <a:endParaRPr lang="ru-RU" dirty="0">
              <a:solidFill>
                <a:srgbClr val="CC0000"/>
              </a:solidFill>
            </a:endParaRPr>
          </a:p>
          <a:p>
            <a:pPr algn="r">
              <a:tabLst>
                <a:tab pos="539750" algn="ctr"/>
              </a:tabLst>
            </a:pPr>
            <a:r>
              <a:rPr lang="ru-RU" dirty="0">
                <a:solidFill>
                  <a:srgbClr val="CC0000"/>
                </a:solidFill>
              </a:rPr>
              <a:t>31.05.03 – "</a:t>
            </a:r>
            <a:r>
              <a:rPr lang="ru-RU" dirty="0" smtClean="0">
                <a:solidFill>
                  <a:srgbClr val="CC0000"/>
                </a:solidFill>
              </a:rPr>
              <a:t>Стоматология» </a:t>
            </a:r>
            <a:endParaRPr lang="ru-RU" dirty="0">
              <a:solidFill>
                <a:srgbClr val="CC0000"/>
              </a:solidFill>
            </a:endParaRPr>
          </a:p>
          <a:p>
            <a:pPr algn="r">
              <a:tabLst>
                <a:tab pos="539750" algn="ctr"/>
              </a:tabLst>
            </a:pPr>
            <a:r>
              <a:rPr lang="ru-RU" dirty="0">
                <a:solidFill>
                  <a:srgbClr val="CC0000"/>
                </a:solidFill>
              </a:rPr>
              <a:t>33.05.01 – "Фармация"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47113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4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11" name="Rectangle 3"/>
          <p:cNvSpPr>
            <a:spLocks noChangeArrowheads="1"/>
          </p:cNvSpPr>
          <p:nvPr/>
        </p:nvSpPr>
        <p:spPr bwMode="auto">
          <a:xfrm>
            <a:off x="227348" y="1815379"/>
            <a:ext cx="11737304" cy="465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b="1" dirty="0">
                <a:latin typeface="Arial Black" pitchFamily="34" charset="0"/>
              </a:rPr>
              <a:t>Лично поступающим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(или </a:t>
            </a:r>
            <a:r>
              <a:rPr lang="ru-RU" sz="2000" dirty="0">
                <a:latin typeface="+mn-lt"/>
              </a:rPr>
              <a:t>через доверенное лицо, по </a:t>
            </a:r>
            <a:r>
              <a:rPr lang="ru-RU" sz="2000" b="1" dirty="0">
                <a:latin typeface="+mn-lt"/>
              </a:rPr>
              <a:t>НОТАРИАЛЬНОЙ</a:t>
            </a:r>
            <a:r>
              <a:rPr lang="ru-RU" sz="2000" dirty="0">
                <a:latin typeface="+mn-lt"/>
              </a:rPr>
              <a:t> доверенности</a:t>
            </a:r>
          </a:p>
          <a:p>
            <a:pPr marL="342900" lvl="1" indent="-34290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ru-RU" sz="1400" dirty="0"/>
          </a:p>
          <a:p>
            <a:pPr marL="342900" indent="-34290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FF3399"/>
                </a:solidFill>
                <a:latin typeface="Arial Black" pitchFamily="34" charset="0"/>
              </a:rPr>
              <a:t>В электронной форме посредством информационной системы Университета – личный кабинет поступающего</a:t>
            </a:r>
          </a:p>
          <a:p>
            <a:pPr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>
                <a:solidFill>
                  <a:srgbClr val="FF3399"/>
                </a:solidFill>
                <a:latin typeface="Arial Black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форме электронных образцов (документы на бумажном носителе, преобразованные в электронную форму путем сканирования или фотографирования с обеспечением машиночитаемого распознавания его реквизитов)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Оператором почтовой связи общего пользования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курьерскими службами)</a:t>
            </a:r>
          </a:p>
          <a:p>
            <a:pPr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удобно для подачи копий документов, письмо должно прийти не позднее 25 июля 2021 г, все документы должны быть в полном объеме и правильно заполнены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Куда: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150054 г. Ярославль, ул. Чкалова, д.6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Кому: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Приемная комиссия ФГБОУ ВО ЯГМУ Минздрава России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47112" name="Rectangle 5"/>
          <p:cNvSpPr>
            <a:spLocks noChangeArrowheads="1"/>
          </p:cNvSpPr>
          <p:nvPr/>
        </p:nvSpPr>
        <p:spPr bwMode="white">
          <a:xfrm>
            <a:off x="335360" y="1240326"/>
            <a:ext cx="6055096" cy="5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Способы подачи документов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68696" y="468899"/>
            <a:ext cx="10277399" cy="725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Правила приема на обучение по образовательным программам высшего образования – программам </a:t>
            </a:r>
            <a:r>
              <a:rPr lang="ru-RU" sz="2000" kern="0" dirty="0" err="1">
                <a:solidFill>
                  <a:schemeClr val="tx1"/>
                </a:solidFill>
              </a:rPr>
              <a:t>специалитета</a:t>
            </a:r>
            <a:r>
              <a:rPr lang="ru-RU" sz="2000" kern="0" dirty="0">
                <a:solidFill>
                  <a:schemeClr val="tx1"/>
                </a:solidFill>
              </a:rPr>
              <a:t> в 2021 году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4067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 txBox="1">
            <a:spLocks noGrp="1"/>
          </p:cNvSpPr>
          <p:nvPr/>
        </p:nvSpPr>
        <p:spPr bwMode="auto">
          <a:xfrm>
            <a:off x="8305800" y="269876"/>
            <a:ext cx="2133600" cy="246063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en-US" sz="1000">
                <a:latin typeface="+mn-lt"/>
                <a:cs typeface="+mn-cs"/>
              </a:rPr>
              <a:t>www.themegallery.com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8688388" y="0"/>
            <a:ext cx="1979612" cy="6858000"/>
            <a:chOff x="4513" y="0"/>
            <a:chExt cx="1247" cy="4320"/>
          </a:xfrm>
        </p:grpSpPr>
        <p:sp>
          <p:nvSpPr>
            <p:cNvPr id="28695" name="Rectangle 3"/>
            <p:cNvSpPr>
              <a:spLocks noChangeArrowheads="1"/>
            </p:cNvSpPr>
            <p:nvPr/>
          </p:nvSpPr>
          <p:spPr bwMode="auto">
            <a:xfrm>
              <a:off x="4626" y="402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Rectangle 4"/>
            <p:cNvSpPr>
              <a:spLocks noChangeArrowheads="1"/>
            </p:cNvSpPr>
            <p:nvPr/>
          </p:nvSpPr>
          <p:spPr bwMode="auto">
            <a:xfrm>
              <a:off x="4513" y="0"/>
              <a:ext cx="1134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6" name="Rectangle 5"/>
          <p:cNvSpPr>
            <a:spLocks noChangeArrowheads="1"/>
          </p:cNvSpPr>
          <p:nvPr/>
        </p:nvSpPr>
        <p:spPr bwMode="white">
          <a:xfrm>
            <a:off x="695400" y="511176"/>
            <a:ext cx="9972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 Количество мест на 2021</a:t>
            </a:r>
            <a:r>
              <a:rPr lang="en-US" sz="2400" b="1" dirty="0">
                <a:solidFill>
                  <a:schemeClr val="bg1"/>
                </a:solidFill>
              </a:rPr>
              <a:t>/2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учебный год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680" name="AutoShape 101"/>
          <p:cNvSpPr>
            <a:spLocks noChangeArrowheads="1"/>
          </p:cNvSpPr>
          <p:nvPr/>
        </p:nvSpPr>
        <p:spPr bwMode="gray">
          <a:xfrm>
            <a:off x="695400" y="1301533"/>
            <a:ext cx="5328592" cy="6607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БЮДЖЕТНЫЕ МЕСТА (КЦП)</a:t>
            </a:r>
            <a:endParaRPr lang="en-US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8681" name="WordArt 137"/>
          <p:cNvSpPr>
            <a:spLocks noChangeArrowheads="1" noChangeShapeType="1" noTextEdit="1"/>
          </p:cNvSpPr>
          <p:nvPr/>
        </p:nvSpPr>
        <p:spPr bwMode="auto">
          <a:xfrm>
            <a:off x="4804929" y="1462173"/>
            <a:ext cx="1000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443</a:t>
            </a:r>
          </a:p>
        </p:txBody>
      </p:sp>
      <p:sp>
        <p:nvSpPr>
          <p:cNvPr id="10252" name="Text Box 107"/>
          <p:cNvSpPr txBox="1">
            <a:spLocks noChangeArrowheads="1"/>
          </p:cNvSpPr>
          <p:nvPr/>
        </p:nvSpPr>
        <p:spPr bwMode="auto">
          <a:xfrm>
            <a:off x="777882" y="1904702"/>
            <a:ext cx="5750166" cy="175432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DDDDDD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Лечебное дело -  	           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+mn-cs"/>
              </a:rPr>
              <a:t>258 (+ 38)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Педиатрия -		           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+mn-cs"/>
              </a:rPr>
              <a:t>130 (+ 17)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Стоматология -	            </a:t>
            </a:r>
            <a:r>
              <a:rPr lang="ru-RU" b="1" dirty="0">
                <a:latin typeface="Verdana" pitchFamily="34" charset="0"/>
                <a:cs typeface="+mn-cs"/>
              </a:rPr>
              <a:t>10  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Фармация - 	    	           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+mn-cs"/>
              </a:rPr>
              <a:t>25   (+5)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Медицинская биохимия -    </a:t>
            </a:r>
            <a:r>
              <a:rPr lang="ru-RU" b="1" dirty="0">
                <a:latin typeface="Verdana" pitchFamily="34" charset="0"/>
                <a:cs typeface="+mn-cs"/>
              </a:rPr>
              <a:t>10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Verdana" pitchFamily="34" charset="0"/>
              <a:cs typeface="+mn-cs"/>
            </a:endParaRP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Клиническая психология -  </a:t>
            </a:r>
            <a:r>
              <a:rPr lang="ru-RU" b="1" dirty="0">
                <a:latin typeface="Verdana" pitchFamily="34" charset="0"/>
                <a:cs typeface="+mn-cs"/>
              </a:rPr>
              <a:t>10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5400" y="44624"/>
            <a:ext cx="1080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Высшее образование: СПЕЦИАЛИТЕТ </a:t>
            </a:r>
            <a:endParaRPr lang="en-US" dirty="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" y="6381750"/>
            <a:ext cx="2639616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0103" y="6397626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www.ysmu.ru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28048" y="1827845"/>
            <a:ext cx="53575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Количество мест для приема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в пределах «особой квоты»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и «целевой квоты»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будут установлены </a:t>
            </a:r>
          </a:p>
          <a:p>
            <a:pPr algn="ctr"/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к 1 июня 2021 года</a:t>
            </a:r>
          </a:p>
        </p:txBody>
      </p:sp>
      <p:sp>
        <p:nvSpPr>
          <p:cNvPr id="21" name="AutoShape 101"/>
          <p:cNvSpPr>
            <a:spLocks noChangeArrowheads="1"/>
          </p:cNvSpPr>
          <p:nvPr/>
        </p:nvSpPr>
        <p:spPr bwMode="gray">
          <a:xfrm>
            <a:off x="842202" y="3921375"/>
            <a:ext cx="5181790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ВНЕБЮДЖЕТНЫЕ МЕСТА </a:t>
            </a:r>
            <a:endParaRPr lang="en-US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7" name="Text Box 107"/>
          <p:cNvSpPr txBox="1">
            <a:spLocks noChangeArrowheads="1"/>
          </p:cNvSpPr>
          <p:nvPr/>
        </p:nvSpPr>
        <p:spPr bwMode="auto">
          <a:xfrm>
            <a:off x="767408" y="4482986"/>
            <a:ext cx="5112568" cy="175432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DDDDDD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Лечебное дело -  	            </a:t>
            </a:r>
            <a:r>
              <a:rPr lang="ru-RU" b="1" dirty="0">
                <a:latin typeface="Verdana" pitchFamily="34" charset="0"/>
                <a:cs typeface="+mn-cs"/>
              </a:rPr>
              <a:t>142 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Педиатрия -		            </a:t>
            </a:r>
            <a:r>
              <a:rPr lang="ru-RU" b="1" dirty="0">
                <a:latin typeface="Verdana" pitchFamily="34" charset="0"/>
                <a:cs typeface="+mn-cs"/>
              </a:rPr>
              <a:t>70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Стоматология -	            </a:t>
            </a:r>
            <a:r>
              <a:rPr lang="ru-RU" b="1" dirty="0">
                <a:latin typeface="Verdana" pitchFamily="34" charset="0"/>
                <a:cs typeface="+mn-cs"/>
              </a:rPr>
              <a:t>20  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Фармация - 	    	            </a:t>
            </a:r>
            <a:r>
              <a:rPr lang="ru-RU" b="1" dirty="0">
                <a:latin typeface="Verdana" pitchFamily="34" charset="0"/>
                <a:cs typeface="+mn-cs"/>
              </a:rPr>
              <a:t>30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Медицинская биохимия -    </a:t>
            </a:r>
            <a:r>
              <a:rPr lang="ru-RU" b="1" dirty="0">
                <a:latin typeface="Verdana" pitchFamily="34" charset="0"/>
                <a:cs typeface="+mn-cs"/>
              </a:rPr>
              <a:t>10</a:t>
            </a:r>
          </a:p>
          <a:p>
            <a:pPr marL="357188" indent="-357188" eaLnBrk="1" hangingPunct="1"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cs typeface="+mn-cs"/>
              </a:rPr>
              <a:t>Клиническая психология -  </a:t>
            </a:r>
            <a:r>
              <a:rPr lang="ru-RU" b="1" dirty="0">
                <a:latin typeface="Verdana" pitchFamily="34" charset="0"/>
                <a:cs typeface="+mn-cs"/>
              </a:rPr>
              <a:t>15</a:t>
            </a:r>
          </a:p>
        </p:txBody>
      </p:sp>
      <p:sp>
        <p:nvSpPr>
          <p:cNvPr id="28" name="WordArt 137"/>
          <p:cNvSpPr>
            <a:spLocks noChangeArrowheads="1" noChangeShapeType="1" noTextEdit="1"/>
          </p:cNvSpPr>
          <p:nvPr/>
        </p:nvSpPr>
        <p:spPr bwMode="auto">
          <a:xfrm>
            <a:off x="4858147" y="3991851"/>
            <a:ext cx="1000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310</a:t>
            </a:r>
          </a:p>
        </p:txBody>
      </p:sp>
    </p:spTree>
    <p:extLst>
      <p:ext uri="{BB962C8B-B14F-4D97-AF65-F5344CB8AC3E}">
        <p14:creationId xmlns:p14="http://schemas.microsoft.com/office/powerpoint/2010/main" val="17095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82">
  <a:themeElements>
    <a:clrScheme name="82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8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2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2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2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39B8C57F0A91438FDD02793545C443" ma:contentTypeVersion="12" ma:contentTypeDescription="Создание документа." ma:contentTypeScope="" ma:versionID="8422d0f33cc3c501b3488dfbb4815aa7">
  <xsd:schema xmlns:xsd="http://www.w3.org/2001/XMLSchema" xmlns:xs="http://www.w3.org/2001/XMLSchema" xmlns:p="http://schemas.microsoft.com/office/2006/metadata/properties" xmlns:ns2="f7013066-24e7-4fb3-81d2-513a63c82f37" xmlns:ns3="1aeab09a-b784-44b5-8d46-eb9dcafaa76a" targetNamespace="http://schemas.microsoft.com/office/2006/metadata/properties" ma:root="true" ma:fieldsID="4a1eba1ebf297f48be3dbc6af70f9971" ns2:_="" ns3:_="">
    <xsd:import namespace="f7013066-24e7-4fb3-81d2-513a63c82f37"/>
    <xsd:import namespace="1aeab09a-b784-44b5-8d46-eb9dcafaa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13066-24e7-4fb3-81d2-513a63c82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ab09a-b784-44b5-8d46-eb9dcafaa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4A3AF5-4B1C-4407-9593-93B5B12DC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67918-39A4-4DD5-BC35-8BACD6074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013066-24e7-4fb3-81d2-513a63c82f37"/>
    <ds:schemaRef ds:uri="1aeab09a-b784-44b5-8d46-eb9dcafaa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A90206-C40E-4A0E-83C4-A39A8EE9E56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82</Template>
  <TotalTime>4772</TotalTime>
  <Words>2536</Words>
  <Application>Microsoft Office PowerPoint</Application>
  <PresentationFormat>Широкоэкранный</PresentationFormat>
  <Paragraphs>544</Paragraphs>
  <Slides>32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</vt:lpstr>
      <vt:lpstr>arial</vt:lpstr>
      <vt:lpstr>Arial Black</vt:lpstr>
      <vt:lpstr>Calibri</vt:lpstr>
      <vt:lpstr>Impact</vt:lpstr>
      <vt:lpstr>Tahoma</vt:lpstr>
      <vt:lpstr>Times New Roman</vt:lpstr>
      <vt:lpstr>Verdana</vt:lpstr>
      <vt:lpstr>Wingdings</vt:lpstr>
      <vt:lpstr>82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Правила приема на обучение по образовательным программам высшего образования – программам специалитета в 2021 году</vt:lpstr>
      <vt:lpstr>Правила приема на обучение по образовательным программам высшего образования – программам специалитета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на целевое обучение  в пределах целевой квоты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на платные места</vt:lpstr>
      <vt:lpstr>Поступление на платные места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Надеемся, что Вы станете студентами нашего Университета и впишите новые страницы  в историю нашей Alma-mater!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рабочих мест</dc:title>
  <dc:creator>mxp</dc:creator>
  <cp:lastModifiedBy>Смирнова Анна Владимировна</cp:lastModifiedBy>
  <cp:revision>597</cp:revision>
  <dcterms:created xsi:type="dcterms:W3CDTF">2011-04-18T18:47:10Z</dcterms:created>
  <dcterms:modified xsi:type="dcterms:W3CDTF">2021-02-15T08:32:45Z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0x010100E439B8C57F0A91438FDD02793545C443</vt:lpwstr>
  </property>
</Properties>
</file>